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B94"/>
    <a:srgbClr val="7EBC1D"/>
    <a:srgbClr val="EFF5FB"/>
    <a:srgbClr val="72A48F"/>
    <a:srgbClr val="8BAAB8"/>
    <a:srgbClr val="CCFFFF"/>
    <a:srgbClr val="35E935"/>
    <a:srgbClr val="5FD773"/>
    <a:srgbClr val="93F1B0"/>
    <a:srgbClr val="81D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5026" autoAdjust="0"/>
  </p:normalViewPr>
  <p:slideViewPr>
    <p:cSldViewPr snapToGrid="0">
      <p:cViewPr>
        <p:scale>
          <a:sx n="100" d="100"/>
          <a:sy n="100" d="100"/>
        </p:scale>
        <p:origin x="18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303055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247300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135945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330702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10845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31542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28462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329329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135120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322446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7733EE8-D0EC-4E31-9546-CEB317351764}"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401143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7733EE8-D0EC-4E31-9546-CEB317351764}" type="datetimeFigureOut">
              <a:rPr kumimoji="1" lang="ja-JP" altLang="en-US" smtClean="0"/>
              <a:t>2026/3/23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D575330-FCA8-4200-A221-20D318B1B469}" type="slidenum">
              <a:rPr kumimoji="1" lang="ja-JP" altLang="en-US" smtClean="0"/>
              <a:t>‹#›</a:t>
            </a:fld>
            <a:endParaRPr kumimoji="1" lang="ja-JP" altLang="en-US"/>
          </a:p>
        </p:txBody>
      </p:sp>
    </p:spTree>
    <p:extLst>
      <p:ext uri="{BB962C8B-B14F-4D97-AF65-F5344CB8AC3E}">
        <p14:creationId xmlns:p14="http://schemas.microsoft.com/office/powerpoint/2010/main" val="44977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7.png"/><Relationship Id="rId17" Type="http://schemas.openxmlformats.org/officeDocument/2006/relationships/image" Target="../media/image11.gif"/><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4.wdp"/><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6.png"/><Relationship Id="rId19" Type="http://schemas.openxmlformats.org/officeDocument/2006/relationships/image" Target="../media/image13.JPG"/><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21.JPG"/><Relationship Id="rId4" Type="http://schemas.openxmlformats.org/officeDocument/2006/relationships/image" Target="../media/image16.pn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アイコン&#10;&#10;AI によって生成されたコンテンツは間違っている可能性があります。">
            <a:extLst>
              <a:ext uri="{FF2B5EF4-FFF2-40B4-BE49-F238E27FC236}">
                <a16:creationId xmlns:a16="http://schemas.microsoft.com/office/drawing/2014/main" id="{63904EE4-1AD1-7ED2-9E9A-C30004773362}"/>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l="19417" r="20369"/>
          <a:stretch>
            <a:fillRect/>
          </a:stretch>
        </p:blipFill>
        <p:spPr>
          <a:xfrm>
            <a:off x="-18503" y="461105"/>
            <a:ext cx="6876504" cy="6393717"/>
          </a:xfrm>
          <a:prstGeom prst="rect">
            <a:avLst/>
          </a:prstGeom>
        </p:spPr>
      </p:pic>
      <p:pic>
        <p:nvPicPr>
          <p:cNvPr id="9" name="図 8">
            <a:extLst>
              <a:ext uri="{FF2B5EF4-FFF2-40B4-BE49-F238E27FC236}">
                <a16:creationId xmlns:a16="http://schemas.microsoft.com/office/drawing/2014/main" id="{85E51AE1-5535-E34C-AF1F-D95DD807A93A}"/>
              </a:ext>
            </a:extLst>
          </p:cNvPr>
          <p:cNvPicPr>
            <a:picLocks noChangeAspect="1"/>
          </p:cNvPicPr>
          <p:nvPr/>
        </p:nvPicPr>
        <p:blipFill>
          <a:blip r:embed="rId4"/>
          <a:srcRect l="12153" t="42807" r="24721" b="19462"/>
          <a:stretch>
            <a:fillRect/>
          </a:stretch>
        </p:blipFill>
        <p:spPr>
          <a:xfrm>
            <a:off x="-18504" y="1"/>
            <a:ext cx="6876504" cy="4568324"/>
          </a:xfrm>
          <a:prstGeom prst="rect">
            <a:avLst/>
          </a:prstGeom>
        </p:spPr>
      </p:pic>
      <p:pic>
        <p:nvPicPr>
          <p:cNvPr id="37" name="図 36" descr="光, ランプ が含まれている画像&#10;&#10;AI によって生成されたコンテンツは間違っている可能性があります。">
            <a:extLst>
              <a:ext uri="{FF2B5EF4-FFF2-40B4-BE49-F238E27FC236}">
                <a16:creationId xmlns:a16="http://schemas.microsoft.com/office/drawing/2014/main" id="{AF9451C3-F11D-8A6A-64FC-2721B57A86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205" y="885539"/>
            <a:ext cx="254626" cy="380669"/>
          </a:xfrm>
          <a:prstGeom prst="rect">
            <a:avLst/>
          </a:prstGeom>
          <a:effectLst>
            <a:glow rad="38100">
              <a:schemeClr val="bg1">
                <a:alpha val="50000"/>
              </a:schemeClr>
            </a:glow>
          </a:effectLst>
        </p:spPr>
      </p:pic>
      <p:pic>
        <p:nvPicPr>
          <p:cNvPr id="38" name="図 37" descr="光, ランプ が含まれている画像&#10;&#10;AI によって生成されたコンテンツは間違っている可能性があります。">
            <a:extLst>
              <a:ext uri="{FF2B5EF4-FFF2-40B4-BE49-F238E27FC236}">
                <a16:creationId xmlns:a16="http://schemas.microsoft.com/office/drawing/2014/main" id="{EBB48422-845C-DB63-E9D0-1E682EF36C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071" y="1601639"/>
            <a:ext cx="234046" cy="349902"/>
          </a:xfrm>
          <a:prstGeom prst="rect">
            <a:avLst/>
          </a:prstGeom>
          <a:effectLst>
            <a:glow rad="38100">
              <a:schemeClr val="bg1">
                <a:alpha val="50000"/>
              </a:schemeClr>
            </a:glow>
          </a:effectLst>
        </p:spPr>
      </p:pic>
      <p:pic>
        <p:nvPicPr>
          <p:cNvPr id="34" name="図 33" descr="光, ランプ が含まれている画像&#10;&#10;AI によって生成されたコンテンツは間違っている可能性があります。">
            <a:extLst>
              <a:ext uri="{FF2B5EF4-FFF2-40B4-BE49-F238E27FC236}">
                <a16:creationId xmlns:a16="http://schemas.microsoft.com/office/drawing/2014/main" id="{FAAD3C1F-AAD5-F49A-992D-3425995D1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430" y="821774"/>
            <a:ext cx="234046" cy="349902"/>
          </a:xfrm>
          <a:prstGeom prst="rect">
            <a:avLst/>
          </a:prstGeom>
          <a:effectLst>
            <a:glow rad="38100">
              <a:schemeClr val="bg1">
                <a:alpha val="50000"/>
              </a:schemeClr>
            </a:glow>
          </a:effectLst>
        </p:spPr>
      </p:pic>
      <p:pic>
        <p:nvPicPr>
          <p:cNvPr id="36" name="図 35" descr="光, ランプ が含まれている画像&#10;&#10;AI によって生成されたコンテンツは間違っている可能性があります。">
            <a:extLst>
              <a:ext uri="{FF2B5EF4-FFF2-40B4-BE49-F238E27FC236}">
                <a16:creationId xmlns:a16="http://schemas.microsoft.com/office/drawing/2014/main" id="{0B4553A2-DA2B-D1F6-455D-DDC51F859F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3892" y="2018348"/>
            <a:ext cx="296046" cy="442593"/>
          </a:xfrm>
          <a:prstGeom prst="rect">
            <a:avLst/>
          </a:prstGeom>
        </p:spPr>
      </p:pic>
      <p:pic>
        <p:nvPicPr>
          <p:cNvPr id="66" name="図 65">
            <a:extLst>
              <a:ext uri="{FF2B5EF4-FFF2-40B4-BE49-F238E27FC236}">
                <a16:creationId xmlns:a16="http://schemas.microsoft.com/office/drawing/2014/main" id="{B1047768-12ED-89EE-07B1-3D2B9CAA514C}"/>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4608396" y="4630461"/>
            <a:ext cx="1387714" cy="1387714"/>
          </a:xfrm>
          <a:prstGeom prst="rect">
            <a:avLst/>
          </a:prstGeom>
          <a:effectLst>
            <a:glow rad="127000">
              <a:schemeClr val="bg1"/>
            </a:glow>
          </a:effectLst>
        </p:spPr>
      </p:pic>
      <p:pic>
        <p:nvPicPr>
          <p:cNvPr id="64" name="図 63">
            <a:extLst>
              <a:ext uri="{FF2B5EF4-FFF2-40B4-BE49-F238E27FC236}">
                <a16:creationId xmlns:a16="http://schemas.microsoft.com/office/drawing/2014/main" id="{01541BD5-670F-9E7E-4F8E-EC9EB07C5983}"/>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645378" y="4658570"/>
            <a:ext cx="1407035" cy="1407035"/>
          </a:xfrm>
          <a:prstGeom prst="rect">
            <a:avLst/>
          </a:prstGeom>
          <a:effectLst>
            <a:glow rad="127000">
              <a:schemeClr val="bg1"/>
            </a:glow>
          </a:effectLst>
        </p:spPr>
      </p:pic>
      <p:pic>
        <p:nvPicPr>
          <p:cNvPr id="56" name="図 55" descr="光, ランプ が含まれている画像&#10;&#10;AI によって生成されたコンテンツは間違っている可能性があります。">
            <a:extLst>
              <a:ext uri="{FF2B5EF4-FFF2-40B4-BE49-F238E27FC236}">
                <a16:creationId xmlns:a16="http://schemas.microsoft.com/office/drawing/2014/main" id="{AC903FB6-A6CB-3C1F-BE8D-44FEE2A35B1C}"/>
              </a:ext>
            </a:extLst>
          </p:cNvPr>
          <p:cNvPicPr>
            <a:picLocks noChangeAspect="1"/>
          </p:cNvPicPr>
          <p:nvPr/>
        </p:nvPicPr>
        <p:blipFill>
          <a:blip r:embed="rId10">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a:off x="340724" y="5869454"/>
            <a:ext cx="532495" cy="796088"/>
          </a:xfrm>
          <a:prstGeom prst="rect">
            <a:avLst/>
          </a:prstGeom>
          <a:effectLst>
            <a:glow rad="127000">
              <a:schemeClr val="bg1"/>
            </a:glow>
          </a:effectLst>
        </p:spPr>
      </p:pic>
      <p:sp>
        <p:nvSpPr>
          <p:cNvPr id="7" name="正方形/長方形 6">
            <a:extLst>
              <a:ext uri="{FF2B5EF4-FFF2-40B4-BE49-F238E27FC236}">
                <a16:creationId xmlns:a16="http://schemas.microsoft.com/office/drawing/2014/main" id="{7C9375A0-55AE-5AB5-C130-83067CBE7C5F}"/>
              </a:ext>
            </a:extLst>
          </p:cNvPr>
          <p:cNvSpPr/>
          <p:nvPr/>
        </p:nvSpPr>
        <p:spPr>
          <a:xfrm>
            <a:off x="5542201" y="2659083"/>
            <a:ext cx="1379075" cy="3173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pPr>
            <a:r>
              <a:rPr lang="ja-JP" sz="600" kern="100" dirty="0">
                <a:solidFill>
                  <a:srgbClr val="000000"/>
                </a:solidFill>
                <a:effectLst>
                  <a:outerShdw blurRad="38100" dist="38100" dir="2700000" algn="tl">
                    <a:schemeClr val="bg1">
                      <a:alpha val="43000"/>
                    </a:schemeClr>
                  </a:outerShd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生涯学習のイメージキャラクター</a:t>
            </a:r>
            <a:endParaRPr lang="ja-JP" sz="600" kern="100" dirty="0">
              <a:effectLst>
                <a:outerShdw blurRad="38100" dist="38100" dir="2700000" algn="tl">
                  <a:schemeClr val="bg1">
                    <a:alpha val="43000"/>
                  </a:schemeClr>
                </a:outerShd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a:p>
            <a:pPr algn="ctr">
              <a:lnSpc>
                <a:spcPts val="1000"/>
              </a:lnSpc>
            </a:pPr>
            <a:r>
              <a:rPr lang="ja-JP" sz="600" kern="100" dirty="0">
                <a:solidFill>
                  <a:srgbClr val="000000"/>
                </a:solidFill>
                <a:effectLst>
                  <a:outerShdw blurRad="38100" dist="38100" dir="2700000" algn="tl">
                    <a:schemeClr val="bg1">
                      <a:alpha val="43000"/>
                    </a:schemeClr>
                  </a:outerShd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「マナビィ」</a:t>
            </a:r>
            <a:endParaRPr lang="ja-JP" sz="600" kern="100" dirty="0">
              <a:effectLst>
                <a:outerShdw blurRad="38100" dist="38100" dir="2700000" algn="tl">
                  <a:schemeClr val="bg1">
                    <a:alpha val="43000"/>
                  </a:schemeClr>
                </a:outerShd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p:txBody>
      </p:sp>
      <p:pic>
        <p:nvPicPr>
          <p:cNvPr id="55" name="図 54" descr="アイコン&#10;&#10;自動的に生成された説明">
            <a:extLst>
              <a:ext uri="{FF2B5EF4-FFF2-40B4-BE49-F238E27FC236}">
                <a16:creationId xmlns:a16="http://schemas.microsoft.com/office/drawing/2014/main" id="{B6138CBC-F2E6-44C1-AD9F-58BDC1EFF37A}"/>
              </a:ext>
            </a:extLst>
          </p:cNvPr>
          <p:cNvPicPr>
            <a:picLocks noChangeAspect="1"/>
          </p:cNvPicPr>
          <p:nvPr/>
        </p:nvPicPr>
        <p:blipFill>
          <a:blip r:embed="rId12">
            <a:clrChange>
              <a:clrFrom>
                <a:srgbClr val="FFFFFF"/>
              </a:clrFrom>
              <a:clrTo>
                <a:srgbClr val="FFFFFF">
                  <a:alpha val="0"/>
                </a:srgbClr>
              </a:clrTo>
            </a:clrChange>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tretch>
            <a:fillRect/>
          </a:stretch>
        </p:blipFill>
        <p:spPr>
          <a:xfrm>
            <a:off x="1715151" y="4590285"/>
            <a:ext cx="3397404" cy="2344589"/>
          </a:xfrm>
          <a:prstGeom prst="rect">
            <a:avLst/>
          </a:prstGeom>
          <a:effectLst>
            <a:glow rad="127000">
              <a:schemeClr val="bg1">
                <a:alpha val="75000"/>
              </a:schemeClr>
            </a:glow>
          </a:effectLst>
        </p:spPr>
      </p:pic>
      <p:pic>
        <p:nvPicPr>
          <p:cNvPr id="35" name="図 34" descr="光, ランプ が含まれている画像&#10;&#10;AI によって生成されたコンテンツは間違っている可能性があります。">
            <a:extLst>
              <a:ext uri="{FF2B5EF4-FFF2-40B4-BE49-F238E27FC236}">
                <a16:creationId xmlns:a16="http://schemas.microsoft.com/office/drawing/2014/main" id="{1B9DD5A5-4A85-9D02-CCB0-667E52B52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63" y="703230"/>
            <a:ext cx="434288" cy="649267"/>
          </a:xfrm>
          <a:prstGeom prst="rect">
            <a:avLst/>
          </a:prstGeom>
          <a:effectLst>
            <a:glow rad="38100">
              <a:schemeClr val="bg1">
                <a:alpha val="50000"/>
              </a:schemeClr>
            </a:glow>
          </a:effectLst>
        </p:spPr>
      </p:pic>
      <p:pic>
        <p:nvPicPr>
          <p:cNvPr id="24" name="図 23" descr="アイコン&#10;&#10;自動的に生成された説明">
            <a:extLst>
              <a:ext uri="{FF2B5EF4-FFF2-40B4-BE49-F238E27FC236}">
                <a16:creationId xmlns:a16="http://schemas.microsoft.com/office/drawing/2014/main" id="{E939F021-56BB-87F3-2459-95E924F9DCB8}"/>
              </a:ext>
            </a:extLst>
          </p:cNvPr>
          <p:cNvPicPr>
            <a:picLocks noChangeAspect="1"/>
          </p:cNvPicPr>
          <p:nvPr/>
        </p:nvPicPr>
        <p:blipFill>
          <a:blip r:embed="rId14">
            <a:clrChange>
              <a:clrFrom>
                <a:srgbClr val="FFFFFF"/>
              </a:clrFrom>
              <a:clrTo>
                <a:srgbClr val="FFFFFF">
                  <a:alpha val="0"/>
                </a:srgbClr>
              </a:clrTo>
            </a:clrChange>
            <a:alphaModFix amt="35000"/>
            <a:extLst>
              <a:ext uri="{28A0092B-C50C-407E-A947-70E740481C1C}">
                <a14:useLocalDpi xmlns:a14="http://schemas.microsoft.com/office/drawing/2010/main" val="0"/>
              </a:ext>
            </a:extLst>
          </a:blip>
          <a:stretch>
            <a:fillRect/>
          </a:stretch>
        </p:blipFill>
        <p:spPr>
          <a:xfrm>
            <a:off x="1312579" y="2536411"/>
            <a:ext cx="1089874" cy="769442"/>
          </a:xfrm>
          <a:prstGeom prst="rect">
            <a:avLst/>
          </a:prstGeom>
          <a:effectLst>
            <a:glow rad="12700">
              <a:schemeClr val="bg1">
                <a:alpha val="50000"/>
              </a:schemeClr>
            </a:glow>
          </a:effectLst>
        </p:spPr>
      </p:pic>
      <p:pic>
        <p:nvPicPr>
          <p:cNvPr id="23" name="図 22" descr="アイコン&#10;&#10;自動的に生成された説明">
            <a:extLst>
              <a:ext uri="{FF2B5EF4-FFF2-40B4-BE49-F238E27FC236}">
                <a16:creationId xmlns:a16="http://schemas.microsoft.com/office/drawing/2014/main" id="{EB1E9590-4FC4-8822-D787-E59533D35A44}"/>
              </a:ext>
            </a:extLst>
          </p:cNvPr>
          <p:cNvPicPr>
            <a:picLocks noChangeAspect="1"/>
          </p:cNvPicPr>
          <p:nvPr/>
        </p:nvPicPr>
        <p:blipFill>
          <a:blip r:embed="rId15">
            <a:clrChange>
              <a:clrFrom>
                <a:srgbClr val="FFFFFF"/>
              </a:clrFrom>
              <a:clrTo>
                <a:srgbClr val="FFFFFF">
                  <a:alpha val="0"/>
                </a:srgbClr>
              </a:clrTo>
            </a:clrChange>
            <a:extLst>
              <a:ext uri="{BEBA8EAE-BF5A-486C-A8C5-ECC9F3942E4B}">
                <a14:imgProps xmlns:a14="http://schemas.microsoft.com/office/drawing/2010/main">
                  <a14:imgLayer r:embed="rId13">
                    <a14:imgEffect>
                      <a14:saturation sat="200000"/>
                    </a14:imgEffect>
                  </a14:imgLayer>
                </a14:imgProps>
              </a:ext>
              <a:ext uri="{28A0092B-C50C-407E-A947-70E740481C1C}">
                <a14:useLocalDpi xmlns:a14="http://schemas.microsoft.com/office/drawing/2010/main" val="0"/>
              </a:ext>
            </a:extLst>
          </a:blip>
          <a:stretch>
            <a:fillRect/>
          </a:stretch>
        </p:blipFill>
        <p:spPr>
          <a:xfrm>
            <a:off x="4600384" y="2405908"/>
            <a:ext cx="1393809" cy="984018"/>
          </a:xfrm>
          <a:prstGeom prst="rect">
            <a:avLst/>
          </a:prstGeom>
          <a:effectLst>
            <a:glow rad="38100">
              <a:schemeClr val="bg1"/>
            </a:glow>
          </a:effectLst>
        </p:spPr>
      </p:pic>
      <p:pic>
        <p:nvPicPr>
          <p:cNvPr id="22" name="図 21" descr="アイコン&#10;&#10;自動的に生成された説明">
            <a:extLst>
              <a:ext uri="{FF2B5EF4-FFF2-40B4-BE49-F238E27FC236}">
                <a16:creationId xmlns:a16="http://schemas.microsoft.com/office/drawing/2014/main" id="{8DF8A0E0-C6E9-15F0-0A9F-A1E65D56F5CA}"/>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587" y="2419541"/>
            <a:ext cx="1393809" cy="984018"/>
          </a:xfrm>
          <a:prstGeom prst="rect">
            <a:avLst/>
          </a:prstGeom>
          <a:effectLst>
            <a:glow rad="38100">
              <a:schemeClr val="bg1"/>
            </a:glow>
          </a:effectLst>
        </p:spPr>
      </p:pic>
      <p:sp>
        <p:nvSpPr>
          <p:cNvPr id="20" name="正方形/長方形 19">
            <a:extLst>
              <a:ext uri="{FF2B5EF4-FFF2-40B4-BE49-F238E27FC236}">
                <a16:creationId xmlns:a16="http://schemas.microsoft.com/office/drawing/2014/main" id="{83122B78-1CCA-D0C4-579D-7933FF950462}"/>
              </a:ext>
            </a:extLst>
          </p:cNvPr>
          <p:cNvSpPr/>
          <p:nvPr/>
        </p:nvSpPr>
        <p:spPr>
          <a:xfrm>
            <a:off x="-18504" y="0"/>
            <a:ext cx="6864998" cy="57777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916C91BD-AA88-773E-A861-FBC4EC744037}"/>
              </a:ext>
            </a:extLst>
          </p:cNvPr>
          <p:cNvSpPr/>
          <p:nvPr/>
        </p:nvSpPr>
        <p:spPr>
          <a:xfrm>
            <a:off x="118609" y="3045220"/>
            <a:ext cx="6620783" cy="1508149"/>
          </a:xfrm>
          <a:prstGeom prst="roundRect">
            <a:avLst/>
          </a:prstGeom>
          <a:solidFill>
            <a:srgbClr val="A5DB94"/>
          </a:solidFill>
          <a:ln>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just" defTabSz="457200" rtl="0" eaLnBrk="1" fontAlgn="auto" latinLnBrk="0" hangingPunct="1">
              <a:lnSpc>
                <a:spcPts val="1600"/>
              </a:lnSpc>
              <a:spcBef>
                <a:spcPts val="0"/>
              </a:spcBef>
              <a:spcAft>
                <a:spcPts val="0"/>
              </a:spcAft>
              <a:buClrTx/>
              <a:buSzTx/>
              <a:buFontTx/>
              <a:buNone/>
              <a:tabLst/>
              <a:defRPr/>
            </a:pPr>
            <a:r>
              <a:rPr kumimoji="1" lang="ja-JP" altLang="en-US" sz="12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　当所では、県内の社会教育施設や大学、団体が行っている</a:t>
            </a:r>
            <a:r>
              <a:rPr kumimoji="1" lang="ja-JP" altLang="en-US" sz="1250" b="1"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「生涯学習講座・事業」</a:t>
            </a:r>
            <a:r>
              <a:rPr kumimoji="1" lang="ja-JP" altLang="en-US" sz="12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の中から、「他のモデルとなる優れた取組」や「特色ある地道な取組」に焦点を当て、その一粒の輝きを「ちば講座アワード」として表彰しています。</a:t>
            </a:r>
            <a:endParaRPr kumimoji="1" lang="en-US" altLang="ja-JP" sz="12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a:p>
            <a:pPr marL="0" marR="0" lvl="0" indent="0" algn="just" defTabSz="457200" rtl="0" eaLnBrk="1" fontAlgn="auto" latinLnBrk="0" hangingPunct="1">
              <a:lnSpc>
                <a:spcPts val="1600"/>
              </a:lnSpc>
              <a:spcBef>
                <a:spcPts val="0"/>
              </a:spcBef>
              <a:spcAft>
                <a:spcPts val="0"/>
              </a:spcAft>
              <a:buClrTx/>
              <a:buSzTx/>
              <a:buFontTx/>
              <a:buNone/>
              <a:tabLst/>
              <a:defRPr/>
            </a:pPr>
            <a:r>
              <a:rPr kumimoji="1" lang="ja-JP" altLang="en-US" sz="12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　この度、令和８年度の「受賞候補講座・事業」を募集します！</a:t>
            </a:r>
            <a:endParaRPr kumimoji="1" lang="en-US" altLang="ja-JP" sz="12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a:p>
            <a:pPr marL="0" marR="0" lvl="0" indent="0" algn="just" defTabSz="457200" rtl="0" eaLnBrk="1" fontAlgn="auto" latinLnBrk="0" hangingPunct="1">
              <a:lnSpc>
                <a:spcPts val="1600"/>
              </a:lnSpc>
              <a:spcBef>
                <a:spcPts val="0"/>
              </a:spcBef>
              <a:spcAft>
                <a:spcPts val="0"/>
              </a:spcAft>
              <a:buClrTx/>
              <a:buSzTx/>
              <a:buFontTx/>
              <a:buNone/>
              <a:tabLst/>
              <a:defRPr/>
            </a:pPr>
            <a:r>
              <a:rPr kumimoji="1" lang="ja-JP" altLang="en-US" sz="12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rPr>
              <a:t>　本アワードをきっかけに、生涯学習講座・事業の周知や成果の見える化につながりますので、是非ご応募ください！</a:t>
            </a:r>
            <a:r>
              <a:rPr kumimoji="1" lang="ja-JP" altLang="en-US" sz="125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rPr>
              <a:t>（応募締切：令和８年１０月１日）</a:t>
            </a:r>
            <a:endParaRPr kumimoji="1" lang="en-US" altLang="ja-JP" sz="12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endParaRPr>
          </a:p>
        </p:txBody>
      </p:sp>
      <p:pic>
        <p:nvPicPr>
          <p:cNvPr id="5" name="図 4">
            <a:extLst>
              <a:ext uri="{FF2B5EF4-FFF2-40B4-BE49-F238E27FC236}">
                <a16:creationId xmlns:a16="http://schemas.microsoft.com/office/drawing/2014/main" id="{E895FD8C-31A5-D811-EAB8-AFC1F5072202}"/>
              </a:ext>
            </a:extLst>
          </p:cNvPr>
          <p:cNvPicPr>
            <a:picLocks noChangeAspect="1"/>
          </p:cNvPicPr>
          <p:nvPr/>
        </p:nvPicPr>
        <p:blipFill>
          <a:blip r:embed="rId16">
            <a:extLst>
              <a:ext uri="{28A0092B-C50C-407E-A947-70E740481C1C}">
                <a14:useLocalDpi xmlns:a14="http://schemas.microsoft.com/office/drawing/2010/main" val="0"/>
              </a:ext>
            </a:extLst>
          </a:blip>
          <a:srcRect t="36190" b="32739"/>
          <a:stretch>
            <a:fillRect/>
          </a:stretch>
        </p:blipFill>
        <p:spPr bwMode="auto">
          <a:xfrm>
            <a:off x="4460409" y="46982"/>
            <a:ext cx="2254414" cy="495248"/>
          </a:xfrm>
          <a:prstGeom prst="rect">
            <a:avLst/>
          </a:prstGeom>
          <a:noFill/>
          <a:effectLst>
            <a:glow rad="38100">
              <a:schemeClr val="bg1"/>
            </a:glow>
          </a:effectLst>
        </p:spPr>
      </p:pic>
      <p:sp>
        <p:nvSpPr>
          <p:cNvPr id="6" name="正方形/長方形 5">
            <a:extLst>
              <a:ext uri="{FF2B5EF4-FFF2-40B4-BE49-F238E27FC236}">
                <a16:creationId xmlns:a16="http://schemas.microsoft.com/office/drawing/2014/main" id="{B438578A-BBE0-1DFA-67A0-0948DA6464EA}"/>
              </a:ext>
            </a:extLst>
          </p:cNvPr>
          <p:cNvSpPr/>
          <p:nvPr/>
        </p:nvSpPr>
        <p:spPr>
          <a:xfrm rot="20773658">
            <a:off x="45630" y="824525"/>
            <a:ext cx="1106489" cy="461665"/>
          </a:xfrm>
          <a:prstGeom prst="rect">
            <a:avLst/>
          </a:prstGeom>
          <a:noFill/>
        </p:spPr>
        <p:txBody>
          <a:bodyPr wrap="square" lIns="91440" tIns="45720" rIns="91440" bIns="45720">
            <a:spAutoFit/>
          </a:bodyPr>
          <a:lstStyle/>
          <a:p>
            <a:pPr algn="ctr"/>
            <a:r>
              <a:rPr lang="ja-JP" altLang="en-US" sz="2400" b="1" dirty="0">
                <a:ln w="6600">
                  <a:solidFill>
                    <a:schemeClr val="accent1"/>
                  </a:solidFill>
                  <a:prstDash val="solid"/>
                </a:ln>
                <a:solidFill>
                  <a:srgbClr val="FFFFFF"/>
                </a:solidFill>
                <a:effectLst>
                  <a:outerShdw dist="38100" dir="2700000" algn="tl" rotWithShape="0">
                    <a:srgbClr val="002060"/>
                  </a:outerShdw>
                </a:effectLst>
                <a:latin typeface="HG創英角ﾎﾟｯﾌﾟ体" panose="040B0A09000000000000" pitchFamily="49" charset="-128"/>
                <a:ea typeface="HG創英角ﾎﾟｯﾌﾟ体" panose="040B0A09000000000000" pitchFamily="49" charset="-128"/>
              </a:rPr>
              <a:t>第８回</a:t>
            </a:r>
            <a:endParaRPr lang="en-US" altLang="ja-JP" sz="2400" b="1" dirty="0">
              <a:ln w="6600">
                <a:solidFill>
                  <a:schemeClr val="accent1"/>
                </a:solidFill>
                <a:prstDash val="solid"/>
              </a:ln>
              <a:solidFill>
                <a:srgbClr val="FFFFFF"/>
              </a:solidFill>
              <a:effectLst>
                <a:outerShdw dist="38100" dir="2700000" algn="tl" rotWithShape="0">
                  <a:srgbClr val="002060"/>
                </a:outerShdw>
              </a:effectLst>
              <a:latin typeface="HG創英角ﾎﾟｯﾌﾟ体" panose="040B0A09000000000000" pitchFamily="49" charset="-128"/>
              <a:ea typeface="HG創英角ﾎﾟｯﾌﾟ体" panose="040B0A09000000000000" pitchFamily="49" charset="-128"/>
            </a:endParaRPr>
          </a:p>
        </p:txBody>
      </p:sp>
      <p:sp>
        <p:nvSpPr>
          <p:cNvPr id="45" name="テキスト ボックス 44">
            <a:extLst>
              <a:ext uri="{FF2B5EF4-FFF2-40B4-BE49-F238E27FC236}">
                <a16:creationId xmlns:a16="http://schemas.microsoft.com/office/drawing/2014/main" id="{E96AB991-1B68-D087-4A44-920747A86806}"/>
              </a:ext>
            </a:extLst>
          </p:cNvPr>
          <p:cNvSpPr txBox="1"/>
          <p:nvPr/>
        </p:nvSpPr>
        <p:spPr>
          <a:xfrm>
            <a:off x="2103353" y="4901218"/>
            <a:ext cx="2590256" cy="584775"/>
          </a:xfrm>
          <a:prstGeom prst="rect">
            <a:avLst/>
          </a:prstGeom>
          <a:noFill/>
        </p:spPr>
        <p:txBody>
          <a:bodyPr wrap="square" rtlCol="0">
            <a:spAutoFit/>
          </a:bodyPr>
          <a:lstStyle/>
          <a:p>
            <a:pPr algn="ctr"/>
            <a:r>
              <a:rPr kumimoji="1" lang="ja-JP" altLang="en-US" dirty="0">
                <a:effectLst>
                  <a:outerShdw blurRad="50800" dist="50800" dir="5400000" algn="ctr" rotWithShape="0">
                    <a:schemeClr val="bg1"/>
                  </a:outerShdw>
                </a:effectLst>
                <a:latin typeface="HGS創英角ﾎﾟｯﾌﾟ体" panose="040B0A00000000000000" pitchFamily="50" charset="-128"/>
                <a:ea typeface="HGS創英角ﾎﾟｯﾌﾟ体" panose="040B0A00000000000000" pitchFamily="50" charset="-128"/>
              </a:rPr>
              <a:t>「ちば講座アワード」</a:t>
            </a:r>
            <a:endParaRPr kumimoji="1" lang="en-US" altLang="ja-JP" dirty="0">
              <a:effectLst>
                <a:outerShdw blurRad="50800" dist="50800" dir="5400000" algn="ctr" rotWithShape="0">
                  <a:schemeClr val="bg1"/>
                </a:outerShdw>
              </a:effectLst>
              <a:latin typeface="HGS創英角ﾎﾟｯﾌﾟ体" panose="040B0A00000000000000" pitchFamily="50" charset="-128"/>
              <a:ea typeface="HGS創英角ﾎﾟｯﾌﾟ体" panose="040B0A00000000000000" pitchFamily="50" charset="-128"/>
            </a:endParaRPr>
          </a:p>
          <a:p>
            <a:pPr algn="ctr"/>
            <a:r>
              <a:rPr kumimoji="1" lang="ja-JP" altLang="en-US" sz="1200" dirty="0">
                <a:effectLst>
                  <a:outerShdw blurRad="50800" dist="50800" dir="5400000" algn="ctr" rotWithShape="0">
                    <a:schemeClr val="bg1"/>
                  </a:outerShdw>
                </a:effectLst>
                <a:latin typeface="HGS創英角ﾎﾟｯﾌﾟ体" panose="040B0A00000000000000" pitchFamily="50" charset="-128"/>
                <a:ea typeface="HGS創英角ﾎﾟｯﾌﾟ体" panose="040B0A00000000000000" pitchFamily="50" charset="-128"/>
              </a:rPr>
              <a:t>として表彰</a:t>
            </a:r>
            <a:r>
              <a:rPr kumimoji="1" lang="ja-JP" altLang="en-US" sz="1400" dirty="0">
                <a:effectLst>
                  <a:outerShdw blurRad="50800" dist="50800" dir="5400000" algn="ctr" rotWithShape="0">
                    <a:schemeClr val="bg1"/>
                  </a:outerShdw>
                </a:effectLst>
                <a:latin typeface="HGS創英角ﾎﾟｯﾌﾟ体" panose="040B0A00000000000000" pitchFamily="50" charset="-128"/>
                <a:ea typeface="HGS創英角ﾎﾟｯﾌﾟ体" panose="040B0A00000000000000" pitchFamily="50" charset="-128"/>
              </a:rPr>
              <a:t>！</a:t>
            </a:r>
          </a:p>
        </p:txBody>
      </p:sp>
      <p:sp>
        <p:nvSpPr>
          <p:cNvPr id="54" name="テキスト ボックス 53">
            <a:extLst>
              <a:ext uri="{FF2B5EF4-FFF2-40B4-BE49-F238E27FC236}">
                <a16:creationId xmlns:a16="http://schemas.microsoft.com/office/drawing/2014/main" id="{45996387-A35D-D300-BF35-7187CDE119CE}"/>
              </a:ext>
            </a:extLst>
          </p:cNvPr>
          <p:cNvSpPr txBox="1"/>
          <p:nvPr/>
        </p:nvSpPr>
        <p:spPr>
          <a:xfrm>
            <a:off x="4478278" y="5025375"/>
            <a:ext cx="1855136" cy="584775"/>
          </a:xfrm>
          <a:prstGeom prst="rect">
            <a:avLst/>
          </a:prstGeom>
          <a:noFill/>
        </p:spPr>
        <p:txBody>
          <a:bodyPr wrap="square" rtlCol="0">
            <a:spAutoFit/>
          </a:bodyPr>
          <a:lstStyle/>
          <a:p>
            <a:pPr algn="ctr"/>
            <a:r>
              <a:rPr kumimoji="1" lang="ja-JP" altLang="en-US" sz="16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rPr>
              <a:t>活動の成果を</a:t>
            </a:r>
            <a:endParaRPr kumimoji="1" lang="en-US" altLang="ja-JP" sz="16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endParaRPr>
          </a:p>
          <a:p>
            <a:pPr algn="ctr"/>
            <a:r>
              <a:rPr kumimoji="1" lang="ja-JP" altLang="en-US" sz="1600" dirty="0">
                <a:solidFill>
                  <a:srgbClr val="FF0000"/>
                </a:solidFill>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rPr>
              <a:t>可視化</a:t>
            </a:r>
            <a:r>
              <a:rPr kumimoji="1" lang="ja-JP" altLang="en-US" sz="16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rPr>
              <a:t>できる！</a:t>
            </a:r>
          </a:p>
        </p:txBody>
      </p:sp>
      <p:sp>
        <p:nvSpPr>
          <p:cNvPr id="26" name="正方形/長方形 25">
            <a:extLst>
              <a:ext uri="{FF2B5EF4-FFF2-40B4-BE49-F238E27FC236}">
                <a16:creationId xmlns:a16="http://schemas.microsoft.com/office/drawing/2014/main" id="{8D7FA113-381E-D3C6-B610-878EAA4DF02E}"/>
              </a:ext>
            </a:extLst>
          </p:cNvPr>
          <p:cNvSpPr/>
          <p:nvPr/>
        </p:nvSpPr>
        <p:spPr>
          <a:xfrm>
            <a:off x="0" y="9143314"/>
            <a:ext cx="6857999" cy="78544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円 が含まれている画像&#10;&#10;自動的に生成された説明">
            <a:extLst>
              <a:ext uri="{FF2B5EF4-FFF2-40B4-BE49-F238E27FC236}">
                <a16:creationId xmlns:a16="http://schemas.microsoft.com/office/drawing/2014/main" id="{1BE90FB8-99DD-76F3-97C1-2ADEAEE96A9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76409" y="2005029"/>
            <a:ext cx="717670" cy="692765"/>
          </a:xfrm>
          <a:prstGeom prst="rect">
            <a:avLst/>
          </a:prstGeom>
          <a:effectLst/>
        </p:spPr>
      </p:pic>
      <p:sp>
        <p:nvSpPr>
          <p:cNvPr id="17" name="テキスト ボックス 16">
            <a:extLst>
              <a:ext uri="{FF2B5EF4-FFF2-40B4-BE49-F238E27FC236}">
                <a16:creationId xmlns:a16="http://schemas.microsoft.com/office/drawing/2014/main" id="{15745630-CC00-C515-2BA2-C90B6148177D}"/>
              </a:ext>
            </a:extLst>
          </p:cNvPr>
          <p:cNvSpPr txBox="1"/>
          <p:nvPr/>
        </p:nvSpPr>
        <p:spPr>
          <a:xfrm>
            <a:off x="4622876" y="9652084"/>
            <a:ext cx="1453207" cy="253916"/>
          </a:xfrm>
          <a:prstGeom prst="rect">
            <a:avLst/>
          </a:prstGeom>
          <a:noFill/>
        </p:spPr>
        <p:txBody>
          <a:bodyPr wrap="square" rtlCol="0">
            <a:spAutoFit/>
          </a:bodyPr>
          <a:lstStyle/>
          <a:p>
            <a:pPr algn="ctr"/>
            <a:r>
              <a:rPr kumimoji="1" lang="ja-JP" altLang="en-US" sz="1050" b="1" dirty="0">
                <a:ln>
                  <a:solidFill>
                    <a:srgbClr val="FFFF00"/>
                  </a:solidFill>
                </a:ln>
                <a:solidFill>
                  <a:sysClr val="windowText" lastClr="000000"/>
                </a:solidFill>
                <a:latin typeface="HGP創英角ｺﾞｼｯｸUB" panose="020B0900000000000000" pitchFamily="50" charset="-128"/>
                <a:ea typeface="HGP創英角ｺﾞｼｯｸUB" panose="020B0900000000000000" pitchFamily="50" charset="-128"/>
              </a:rPr>
              <a:t>応募方法はこちら →</a:t>
            </a:r>
          </a:p>
        </p:txBody>
      </p:sp>
      <p:sp>
        <p:nvSpPr>
          <p:cNvPr id="12" name="テキスト ボックス 11">
            <a:extLst>
              <a:ext uri="{FF2B5EF4-FFF2-40B4-BE49-F238E27FC236}">
                <a16:creationId xmlns:a16="http://schemas.microsoft.com/office/drawing/2014/main" id="{E80FABEF-F67B-4133-1E38-B3C035310541}"/>
              </a:ext>
            </a:extLst>
          </p:cNvPr>
          <p:cNvSpPr txBox="1"/>
          <p:nvPr/>
        </p:nvSpPr>
        <p:spPr>
          <a:xfrm>
            <a:off x="363726" y="5063302"/>
            <a:ext cx="2038728" cy="584775"/>
          </a:xfrm>
          <a:prstGeom prst="rect">
            <a:avLst/>
          </a:prstGeom>
          <a:noFill/>
        </p:spPr>
        <p:txBody>
          <a:bodyPr wrap="square" rtlCol="0">
            <a:spAutoFit/>
          </a:bodyPr>
          <a:lstStyle/>
          <a:p>
            <a:pPr algn="ctr"/>
            <a:r>
              <a:rPr kumimoji="1" lang="ja-JP" altLang="en-US" sz="16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rPr>
              <a:t>講座等の</a:t>
            </a:r>
            <a:r>
              <a:rPr kumimoji="1" lang="ja-JP" altLang="en-US" sz="1600" dirty="0">
                <a:solidFill>
                  <a:srgbClr val="FF0000"/>
                </a:solidFill>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rPr>
              <a:t>周知</a:t>
            </a:r>
            <a:r>
              <a:rPr kumimoji="1" lang="ja-JP" altLang="en-US" sz="16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rPr>
              <a:t>と</a:t>
            </a:r>
            <a:endParaRPr kumimoji="1" lang="en-US" altLang="ja-JP" sz="16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endParaRPr>
          </a:p>
          <a:p>
            <a:pPr algn="ctr"/>
            <a:r>
              <a:rPr kumimoji="1" lang="ja-JP" altLang="en-US" sz="1600" dirty="0">
                <a:solidFill>
                  <a:srgbClr val="FF0000"/>
                </a:solidFill>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rPr>
              <a:t>輝き</a:t>
            </a:r>
            <a:r>
              <a:rPr kumimoji="1" lang="ja-JP" altLang="en-US" sz="16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rPr>
              <a:t>につながる！</a:t>
            </a:r>
            <a:endParaRPr kumimoji="1" lang="en-US" altLang="ja-JP" sz="16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endParaRPr>
          </a:p>
        </p:txBody>
      </p:sp>
      <p:sp>
        <p:nvSpPr>
          <p:cNvPr id="8" name="テキスト ボックス 7">
            <a:extLst>
              <a:ext uri="{FF2B5EF4-FFF2-40B4-BE49-F238E27FC236}">
                <a16:creationId xmlns:a16="http://schemas.microsoft.com/office/drawing/2014/main" id="{D2D6C76F-34F4-6034-0472-F098EBAA11EA}"/>
              </a:ext>
            </a:extLst>
          </p:cNvPr>
          <p:cNvSpPr txBox="1"/>
          <p:nvPr/>
        </p:nvSpPr>
        <p:spPr>
          <a:xfrm>
            <a:off x="2181225" y="6299743"/>
            <a:ext cx="2457450" cy="523220"/>
          </a:xfrm>
          <a:prstGeom prst="rect">
            <a:avLst/>
          </a:prstGeom>
          <a:noFill/>
        </p:spPr>
        <p:txBody>
          <a:bodyPr wrap="square" rtlCol="0" anchor="ctr">
            <a:spAutoFit/>
          </a:bodyPr>
          <a:lstStyle/>
          <a:p>
            <a:pPr algn="ctr"/>
            <a:r>
              <a:rPr kumimoji="1" lang="ja-JP" altLang="en-US" sz="1400" dirty="0">
                <a:solidFill>
                  <a:schemeClr val="bg1"/>
                </a:solidFill>
                <a:latin typeface="HGS創英角ﾎﾟｯﾌﾟ体" panose="040B0A00000000000000" pitchFamily="50" charset="-128"/>
                <a:ea typeface="HGS創英角ﾎﾟｯﾌﾟ体" panose="040B0A00000000000000" pitchFamily="50" charset="-128"/>
              </a:rPr>
              <a:t>地域で実施している</a:t>
            </a:r>
            <a:endParaRPr kumimoji="1" lang="en-US" altLang="ja-JP" sz="1400" dirty="0">
              <a:solidFill>
                <a:schemeClr val="bg1"/>
              </a:solidFill>
              <a:latin typeface="HGS創英角ﾎﾟｯﾌﾟ体" panose="040B0A00000000000000" pitchFamily="50" charset="-128"/>
              <a:ea typeface="HGS創英角ﾎﾟｯﾌﾟ体" panose="040B0A00000000000000" pitchFamily="50" charset="-128"/>
            </a:endParaRPr>
          </a:p>
          <a:p>
            <a:pPr algn="ctr"/>
            <a:r>
              <a:rPr kumimoji="1" lang="ja-JP" altLang="en-US" sz="1400" dirty="0">
                <a:solidFill>
                  <a:schemeClr val="bg1"/>
                </a:solidFill>
                <a:latin typeface="HGS創英角ﾎﾟｯﾌﾟ体" panose="040B0A00000000000000" pitchFamily="50" charset="-128"/>
                <a:ea typeface="HGS創英角ﾎﾟｯﾌﾟ体" panose="040B0A00000000000000" pitchFamily="50" charset="-128"/>
              </a:rPr>
              <a:t>生涯学習講座・事業</a:t>
            </a:r>
          </a:p>
        </p:txBody>
      </p:sp>
      <p:sp>
        <p:nvSpPr>
          <p:cNvPr id="16" name="テキスト ボックス 15">
            <a:extLst>
              <a:ext uri="{FF2B5EF4-FFF2-40B4-BE49-F238E27FC236}">
                <a16:creationId xmlns:a16="http://schemas.microsoft.com/office/drawing/2014/main" id="{7F998163-96F2-A74D-3EAE-8637983E1C4B}"/>
              </a:ext>
            </a:extLst>
          </p:cNvPr>
          <p:cNvSpPr txBox="1"/>
          <p:nvPr/>
        </p:nvSpPr>
        <p:spPr>
          <a:xfrm>
            <a:off x="-90310" y="6092370"/>
            <a:ext cx="1376648" cy="461665"/>
          </a:xfrm>
          <a:prstGeom prst="rect">
            <a:avLst/>
          </a:prstGeom>
          <a:noFill/>
        </p:spPr>
        <p:txBody>
          <a:bodyPr wrap="square" rtlCol="0">
            <a:spAutoFit/>
          </a:bodyPr>
          <a:lstStyle/>
          <a:p>
            <a:pPr algn="ctr"/>
            <a:r>
              <a:rPr kumimoji="1" lang="ja-JP" altLang="en-US" sz="12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rPr>
              <a:t>令和７年度</a:t>
            </a:r>
            <a:endParaRPr kumimoji="1" lang="en-US" altLang="ja-JP" sz="12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endParaRPr>
          </a:p>
          <a:p>
            <a:pPr algn="ctr"/>
            <a:r>
              <a:rPr kumimoji="1" lang="ja-JP" altLang="en-US" sz="12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rPr>
              <a:t>受賞講座事業</a:t>
            </a:r>
            <a:endParaRPr kumimoji="1" lang="en-US" altLang="ja-JP" sz="1200" dirty="0">
              <a:effectLst>
                <a:outerShdw blurRad="38100" dist="38100" dir="2700000" algn="tl">
                  <a:schemeClr val="bg1">
                    <a:alpha val="43000"/>
                  </a:schemeClr>
                </a:outerShdw>
              </a:effectLst>
              <a:latin typeface="HG創英角ﾎﾟｯﾌﾟ体" panose="040B0A09000000000000" pitchFamily="49" charset="-128"/>
              <a:ea typeface="HG創英角ﾎﾟｯﾌﾟ体" panose="040B0A09000000000000" pitchFamily="49" charset="-128"/>
            </a:endParaRPr>
          </a:p>
        </p:txBody>
      </p:sp>
      <p:sp>
        <p:nvSpPr>
          <p:cNvPr id="19" name="テキスト ボックス 18">
            <a:extLst>
              <a:ext uri="{FF2B5EF4-FFF2-40B4-BE49-F238E27FC236}">
                <a16:creationId xmlns:a16="http://schemas.microsoft.com/office/drawing/2014/main" id="{61A4AF86-46D8-F3E8-C969-B925B6BDEB33}"/>
              </a:ext>
            </a:extLst>
          </p:cNvPr>
          <p:cNvSpPr txBox="1"/>
          <p:nvPr/>
        </p:nvSpPr>
        <p:spPr>
          <a:xfrm>
            <a:off x="84516" y="127011"/>
            <a:ext cx="2801560" cy="338554"/>
          </a:xfrm>
          <a:prstGeom prst="rect">
            <a:avLst/>
          </a:prstGeom>
          <a:noFill/>
        </p:spPr>
        <p:txBody>
          <a:bodyPr wrap="square" rtlCol="0">
            <a:spAutoFit/>
          </a:bodyPr>
          <a:lstStyle/>
          <a:p>
            <a:r>
              <a:rPr kumimoji="1" lang="ja-JP" altLang="en-US" sz="1600" dirty="0">
                <a:effectLst>
                  <a:outerShdw blurRad="38100" dist="38100" dir="2700000" algn="tl">
                    <a:schemeClr val="bg1">
                      <a:alpha val="43000"/>
                    </a:schemeClr>
                  </a:outerShdw>
                </a:effectLst>
                <a:latin typeface="HGP創英角ｺﾞｼｯｸUB" panose="020B0900000000000000" pitchFamily="50" charset="-128"/>
                <a:ea typeface="HGP創英角ｺﾞｼｯｸUB" panose="020B0900000000000000" pitchFamily="50" charset="-128"/>
              </a:rPr>
              <a:t>主催：さわやかちば県民プラザ</a:t>
            </a:r>
          </a:p>
        </p:txBody>
      </p:sp>
      <p:graphicFrame>
        <p:nvGraphicFramePr>
          <p:cNvPr id="14" name="表 13">
            <a:extLst>
              <a:ext uri="{FF2B5EF4-FFF2-40B4-BE49-F238E27FC236}">
                <a16:creationId xmlns:a16="http://schemas.microsoft.com/office/drawing/2014/main" id="{8332F6D4-B982-E7A0-BC4B-5E20C02DD7C9}"/>
              </a:ext>
            </a:extLst>
          </p:cNvPr>
          <p:cNvGraphicFramePr>
            <a:graphicFrameLocks noGrp="1"/>
          </p:cNvGraphicFramePr>
          <p:nvPr>
            <p:extLst>
              <p:ext uri="{D42A27DB-BD31-4B8C-83A1-F6EECF244321}">
                <p14:modId xmlns:p14="http://schemas.microsoft.com/office/powerpoint/2010/main" val="884407597"/>
              </p:ext>
            </p:extLst>
          </p:nvPr>
        </p:nvGraphicFramePr>
        <p:xfrm>
          <a:off x="-171449" y="6854823"/>
          <a:ext cx="7182396" cy="2295729"/>
        </p:xfrm>
        <a:graphic>
          <a:graphicData uri="http://schemas.openxmlformats.org/drawingml/2006/table">
            <a:tbl>
              <a:tblPr firstRow="1" bandRow="1">
                <a:tableStyleId>{68D230F3-CF80-4859-8CE7-A43EE81993B5}</a:tableStyleId>
              </a:tblPr>
              <a:tblGrid>
                <a:gridCol w="217545">
                  <a:extLst>
                    <a:ext uri="{9D8B030D-6E8A-4147-A177-3AD203B41FA5}">
                      <a16:colId xmlns:a16="http://schemas.microsoft.com/office/drawing/2014/main" val="944428535"/>
                    </a:ext>
                  </a:extLst>
                </a:gridCol>
                <a:gridCol w="2068454">
                  <a:extLst>
                    <a:ext uri="{9D8B030D-6E8A-4147-A177-3AD203B41FA5}">
                      <a16:colId xmlns:a16="http://schemas.microsoft.com/office/drawing/2014/main" val="3899402448"/>
                    </a:ext>
                  </a:extLst>
                </a:gridCol>
                <a:gridCol w="2609850">
                  <a:extLst>
                    <a:ext uri="{9D8B030D-6E8A-4147-A177-3AD203B41FA5}">
                      <a16:colId xmlns:a16="http://schemas.microsoft.com/office/drawing/2014/main" val="2437455853"/>
                    </a:ext>
                  </a:extLst>
                </a:gridCol>
                <a:gridCol w="2069002">
                  <a:extLst>
                    <a:ext uri="{9D8B030D-6E8A-4147-A177-3AD203B41FA5}">
                      <a16:colId xmlns:a16="http://schemas.microsoft.com/office/drawing/2014/main" val="3114545511"/>
                    </a:ext>
                  </a:extLst>
                </a:gridCol>
                <a:gridCol w="217545">
                  <a:extLst>
                    <a:ext uri="{9D8B030D-6E8A-4147-A177-3AD203B41FA5}">
                      <a16:colId xmlns:a16="http://schemas.microsoft.com/office/drawing/2014/main" val="3918359761"/>
                    </a:ext>
                  </a:extLst>
                </a:gridCol>
              </a:tblGrid>
              <a:tr h="290369">
                <a:tc>
                  <a:txBody>
                    <a:bodyPr/>
                    <a:lstStyle/>
                    <a:p>
                      <a:pPr algn="ctr"/>
                      <a:endParaRPr kumimoji="1" lang="ja-JP" altLang="en-US" sz="1200" b="0" dirty="0">
                        <a:latin typeface="HGS創英角ﾎﾟｯﾌﾟ体" panose="040B0A00000000000000" pitchFamily="50" charset="-128"/>
                        <a:ea typeface="HGS創英角ﾎﾟｯﾌﾟ体" panose="040B0A00000000000000" pitchFamily="50" charset="-128"/>
                      </a:endParaRPr>
                    </a:p>
                  </a:txBody>
                  <a:tcPr>
                    <a:lnR w="12700" cap="flat" cmpd="sng" algn="ctr">
                      <a:noFill/>
                      <a:prstDash val="sysDot"/>
                      <a:round/>
                      <a:headEnd type="none" w="med" len="med"/>
                      <a:tailEnd type="none" w="med" len="med"/>
                    </a:lnR>
                    <a:solidFill>
                      <a:srgbClr val="CCFFFF"/>
                    </a:solidFill>
                  </a:tcPr>
                </a:tc>
                <a:tc>
                  <a:txBody>
                    <a:bodyPr/>
                    <a:lstStyle/>
                    <a:p>
                      <a:pPr algn="ctr"/>
                      <a:r>
                        <a:rPr kumimoji="1" lang="ja-JP" altLang="en-US" sz="1200" b="0" dirty="0">
                          <a:latin typeface="HGS創英角ﾎﾟｯﾌﾟ体" panose="040B0A00000000000000" pitchFamily="50" charset="-128"/>
                          <a:ea typeface="HGS創英角ﾎﾟｯﾌﾟ体" panose="040B0A00000000000000" pitchFamily="50" charset="-128"/>
                        </a:rPr>
                        <a:t>賞　名</a:t>
                      </a:r>
                    </a:p>
                  </a:txBody>
                  <a:tcP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solidFill>
                      <a:srgbClr val="CCFFFF"/>
                    </a:solidFill>
                  </a:tcPr>
                </a:tc>
                <a:tc>
                  <a:txBody>
                    <a:bodyPr/>
                    <a:lstStyle/>
                    <a:p>
                      <a:pPr algn="ctr"/>
                      <a:r>
                        <a:rPr kumimoji="1" lang="ja-JP" altLang="en-US" sz="1200" b="0" dirty="0">
                          <a:latin typeface="HGS創英角ﾎﾟｯﾌﾟ体" panose="040B0A00000000000000" pitchFamily="50" charset="-128"/>
                          <a:ea typeface="HGS創英角ﾎﾟｯﾌﾟ体" panose="040B0A00000000000000" pitchFamily="50" charset="-128"/>
                        </a:rPr>
                        <a:t>講　座　事　業　名</a:t>
                      </a:r>
                      <a:endParaRPr kumimoji="1" lang="en-US" altLang="ja-JP" sz="1200" b="0" dirty="0">
                        <a:latin typeface="HGS創英角ﾎﾟｯﾌﾟ体" panose="040B0A00000000000000" pitchFamily="50" charset="-128"/>
                        <a:ea typeface="HGS創英角ﾎﾟｯﾌﾟ体" panose="040B0A00000000000000" pitchFamily="50" charset="-128"/>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solidFill>
                      <a:srgbClr val="CCFFFF"/>
                    </a:solidFill>
                  </a:tcPr>
                </a:tc>
                <a:tc>
                  <a:txBody>
                    <a:bodyPr/>
                    <a:lstStyle/>
                    <a:p>
                      <a:pPr algn="ctr"/>
                      <a:r>
                        <a:rPr kumimoji="1" lang="ja-JP" altLang="en-US" sz="1200" b="0" dirty="0">
                          <a:latin typeface="HGS創英角ﾎﾟｯﾌﾟ体" panose="040B0A00000000000000" pitchFamily="50" charset="-128"/>
                          <a:ea typeface="HGS創英角ﾎﾟｯﾌﾟ体" panose="040B0A00000000000000" pitchFamily="50" charset="-128"/>
                        </a:rPr>
                        <a:t>団　体　名</a:t>
                      </a:r>
                    </a:p>
                  </a:txBody>
                  <a:tcPr>
                    <a:lnL w="12700" cap="flat" cmpd="sng" algn="ctr">
                      <a:solidFill>
                        <a:schemeClr val="bg1"/>
                      </a:solidFill>
                      <a:prstDash val="sysDot"/>
                      <a:round/>
                      <a:headEnd type="none" w="med" len="med"/>
                      <a:tailEnd type="none" w="med" len="med"/>
                    </a:lnL>
                    <a:lnR w="12700" cap="flat" cmpd="sng" algn="ctr">
                      <a:noFill/>
                      <a:prstDash val="sysDot"/>
                      <a:round/>
                      <a:headEnd type="none" w="med" len="med"/>
                      <a:tailEnd type="none" w="med" len="med"/>
                    </a:lnR>
                    <a:solidFill>
                      <a:srgbClr val="CCFFFF"/>
                    </a:solidFill>
                  </a:tcPr>
                </a:tc>
                <a:tc>
                  <a:txBody>
                    <a:bodyPr/>
                    <a:lstStyle/>
                    <a:p>
                      <a:pPr algn="ctr"/>
                      <a:endParaRPr kumimoji="1" lang="ja-JP" altLang="en-US" sz="1200" b="1" dirty="0">
                        <a:latin typeface="HGS創英角ﾎﾟｯﾌﾟ体" panose="040B0A00000000000000" pitchFamily="50" charset="-128"/>
                        <a:ea typeface="HGS創英角ﾎﾟｯﾌﾟ体" panose="040B0A00000000000000" pitchFamily="50" charset="-128"/>
                      </a:endParaRPr>
                    </a:p>
                  </a:txBody>
                  <a:tcPr>
                    <a:lnL w="12700" cap="flat" cmpd="sng" algn="ctr">
                      <a:noFill/>
                      <a:prstDash val="sysDot"/>
                      <a:round/>
                      <a:headEnd type="none" w="med" len="med"/>
                      <a:tailEnd type="none" w="med" len="med"/>
                    </a:lnL>
                    <a:solidFill>
                      <a:srgbClr val="CCFFFF"/>
                    </a:solidFill>
                  </a:tcPr>
                </a:tc>
                <a:extLst>
                  <a:ext uri="{0D108BD9-81ED-4DB2-BD59-A6C34878D82A}">
                    <a16:rowId xmlns:a16="http://schemas.microsoft.com/office/drawing/2014/main" val="946329507"/>
                  </a:ext>
                </a:extLst>
              </a:tr>
              <a:tr h="495682">
                <a:tc>
                  <a:txBody>
                    <a:bodyPr/>
                    <a:lstStyle/>
                    <a:p>
                      <a:pPr algn="ctr"/>
                      <a:endParaRPr kumimoji="1" lang="ja-JP" altLang="en-US" sz="1600" dirty="0">
                        <a:ln w="3175">
                          <a:noFill/>
                        </a:ln>
                        <a:effectLst>
                          <a:glow rad="228600">
                            <a:schemeClr val="accent4">
                              <a:satMod val="175000"/>
                              <a:alpha val="40000"/>
                            </a:schemeClr>
                          </a:glow>
                        </a:effectLst>
                        <a:latin typeface="HGS創英角ﾎﾟｯﾌﾟ体" panose="040B0A00000000000000" pitchFamily="50" charset="-128"/>
                        <a:ea typeface="HGS創英角ﾎﾟｯﾌﾟ体" panose="040B0A00000000000000" pitchFamily="50" charset="-128"/>
                      </a:endParaRPr>
                    </a:p>
                  </a:txBody>
                  <a:tcPr anchor="ctr">
                    <a:lnR w="12700" cap="flat" cmpd="sng" algn="ctr">
                      <a:noFill/>
                      <a:prstDash val="sysDot"/>
                      <a:round/>
                      <a:headEnd type="none" w="med" len="med"/>
                      <a:tailEnd type="none" w="med" len="med"/>
                    </a:lnR>
                  </a:tcPr>
                </a:tc>
                <a:tc>
                  <a:txBody>
                    <a:bodyPr/>
                    <a:lstStyle/>
                    <a:p>
                      <a:pPr algn="ctr"/>
                      <a:r>
                        <a:rPr kumimoji="1" lang="ja-JP" altLang="en-US" sz="1600" dirty="0">
                          <a:ln w="3175">
                            <a:noFill/>
                          </a:ln>
                          <a:effectLst>
                            <a:glow rad="228600">
                              <a:schemeClr val="accent4">
                                <a:satMod val="175000"/>
                                <a:alpha val="40000"/>
                              </a:schemeClr>
                            </a:glow>
                          </a:effectLst>
                          <a:latin typeface="HGS創英角ﾎﾟｯﾌﾟ体" panose="040B0A00000000000000" pitchFamily="50" charset="-128"/>
                          <a:ea typeface="HGS創英角ﾎﾟｯﾌﾟ体" panose="040B0A00000000000000" pitchFamily="50" charset="-128"/>
                        </a:rPr>
                        <a:t>大　　賞</a:t>
                      </a:r>
                    </a:p>
                  </a:txBody>
                  <a:tcPr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tcPr>
                </a:tc>
                <a:tc>
                  <a:txBody>
                    <a:bodyPr/>
                    <a:lstStyle/>
                    <a:p>
                      <a:pPr algn="ctr"/>
                      <a:r>
                        <a:rPr kumimoji="1" lang="ja-JP" altLang="en-US" sz="900" dirty="0">
                          <a:latin typeface="HGS創英角ﾎﾟｯﾌﾟ体" panose="040B0A00000000000000" pitchFamily="50" charset="-128"/>
                          <a:ea typeface="HGS創英角ﾎﾟｯﾌﾟ体" panose="040B0A00000000000000" pitchFamily="50" charset="-128"/>
                        </a:rPr>
                        <a:t>聖徳大学オープンアカデミー</a:t>
                      </a:r>
                      <a:r>
                        <a:rPr kumimoji="1" lang="en-US" altLang="ja-JP" sz="900" dirty="0">
                          <a:latin typeface="HGS創英角ﾎﾟｯﾌﾟ体" panose="040B0A00000000000000" pitchFamily="50" charset="-128"/>
                          <a:ea typeface="HGS創英角ﾎﾟｯﾌﾟ体" panose="040B0A00000000000000" pitchFamily="50" charset="-128"/>
                        </a:rPr>
                        <a:t>(</a:t>
                      </a:r>
                      <a:r>
                        <a:rPr kumimoji="1" lang="ja-JP" altLang="en-US" sz="900" dirty="0">
                          <a:latin typeface="HGS創英角ﾎﾟｯﾌﾟ体" panose="040B0A00000000000000" pitchFamily="50" charset="-128"/>
                          <a:ea typeface="HGS創英角ﾎﾟｯﾌﾟ体" panose="040B0A00000000000000" pitchFamily="50" charset="-128"/>
                        </a:rPr>
                        <a:t>ＳＯＡ</a:t>
                      </a:r>
                      <a:r>
                        <a:rPr kumimoji="1" lang="en-US" altLang="ja-JP" sz="900" dirty="0">
                          <a:latin typeface="HGS創英角ﾎﾟｯﾌﾟ体" panose="040B0A00000000000000" pitchFamily="50" charset="-128"/>
                          <a:ea typeface="HGS創英角ﾎﾟｯﾌﾟ体" panose="040B0A00000000000000" pitchFamily="50" charset="-128"/>
                        </a:rPr>
                        <a:t>)</a:t>
                      </a:r>
                      <a:r>
                        <a:rPr kumimoji="1" lang="ja-JP" altLang="en-US" sz="900" dirty="0">
                          <a:latin typeface="HGS創英角ﾎﾟｯﾌﾟ体" panose="040B0A00000000000000" pitchFamily="50" charset="-128"/>
                          <a:ea typeface="HGS創英角ﾎﾟｯﾌﾟ体" panose="040B0A00000000000000" pitchFamily="50" charset="-128"/>
                        </a:rPr>
                        <a:t>公開講座</a:t>
                      </a:r>
                    </a:p>
                    <a:p>
                      <a:pPr algn="ctr"/>
                      <a:r>
                        <a:rPr kumimoji="1" lang="ja-JP" altLang="en-US" sz="900" dirty="0">
                          <a:latin typeface="HGS創英角ﾎﾟｯﾌﾟ体" panose="040B0A00000000000000" pitchFamily="50" charset="-128"/>
                          <a:ea typeface="HGS創英角ﾎﾟｯﾌﾟ体" panose="040B0A00000000000000" pitchFamily="50" charset="-128"/>
                        </a:rPr>
                        <a:t>聖徳ＯＧが贈る♡介護のコツを知って、</a:t>
                      </a:r>
                      <a:endParaRPr kumimoji="1" lang="en-US" altLang="ja-JP" sz="900" dirty="0">
                        <a:latin typeface="HGS創英角ﾎﾟｯﾌﾟ体" panose="040B0A00000000000000" pitchFamily="50" charset="-128"/>
                        <a:ea typeface="HGS創英角ﾎﾟｯﾌﾟ体" panose="040B0A00000000000000" pitchFamily="50" charset="-128"/>
                      </a:endParaRPr>
                    </a:p>
                    <a:p>
                      <a:pPr algn="ctr"/>
                      <a:r>
                        <a:rPr kumimoji="1" lang="ja-JP" altLang="en-US" sz="900" dirty="0">
                          <a:latin typeface="HGS創英角ﾎﾟｯﾌﾟ体" panose="040B0A00000000000000" pitchFamily="50" charset="-128"/>
                          <a:ea typeface="HGS創英角ﾎﾟｯﾌﾟ体" panose="040B0A00000000000000" pitchFamily="50" charset="-128"/>
                        </a:rPr>
                        <a:t>楽らく</a:t>
                      </a:r>
                      <a:r>
                        <a:rPr kumimoji="1" lang="en-US" altLang="ja-JP" sz="900" dirty="0">
                          <a:latin typeface="HGS創英角ﾎﾟｯﾌﾟ体" panose="040B0A00000000000000" pitchFamily="50" charset="-128"/>
                          <a:ea typeface="HGS創英角ﾎﾟｯﾌﾟ体" panose="040B0A00000000000000" pitchFamily="50" charset="-128"/>
                        </a:rPr>
                        <a:t>〈</a:t>
                      </a:r>
                      <a:r>
                        <a:rPr kumimoji="1" lang="ja-JP" altLang="en-US" sz="900" dirty="0">
                          <a:latin typeface="HGS創英角ﾎﾟｯﾌﾟ体" panose="040B0A00000000000000" pitchFamily="50" charset="-128"/>
                          <a:ea typeface="HGS創英角ﾎﾟｯﾌﾟ体" panose="040B0A00000000000000" pitchFamily="50" charset="-128"/>
                        </a:rPr>
                        <a:t>快互</a:t>
                      </a:r>
                      <a:r>
                        <a:rPr kumimoji="1" lang="en-US" altLang="ja-JP" sz="900" dirty="0">
                          <a:latin typeface="HGS創英角ﾎﾟｯﾌﾟ体" panose="040B0A00000000000000" pitchFamily="50" charset="-128"/>
                          <a:ea typeface="HGS創英角ﾎﾟｯﾌﾟ体" panose="040B0A00000000000000" pitchFamily="50" charset="-128"/>
                        </a:rPr>
                        <a:t>〉(</a:t>
                      </a:r>
                      <a:r>
                        <a:rPr kumimoji="1" lang="ja-JP" altLang="en-US" sz="900" dirty="0">
                          <a:latin typeface="HGS創英角ﾎﾟｯﾌﾟ体" panose="040B0A00000000000000" pitchFamily="50" charset="-128"/>
                          <a:ea typeface="HGS創英角ﾎﾟｯﾌﾟ体" panose="040B0A00000000000000" pitchFamily="50" charset="-128"/>
                        </a:rPr>
                        <a:t>かいご</a:t>
                      </a:r>
                      <a:r>
                        <a:rPr kumimoji="1" lang="en-US" altLang="ja-JP" sz="900" dirty="0">
                          <a:latin typeface="HGS創英角ﾎﾟｯﾌﾟ体" panose="040B0A00000000000000" pitchFamily="50" charset="-128"/>
                          <a:ea typeface="HGS創英角ﾎﾟｯﾌﾟ体" panose="040B0A00000000000000" pitchFamily="50" charset="-128"/>
                        </a:rPr>
                        <a:t>)</a:t>
                      </a:r>
                      <a:r>
                        <a:rPr kumimoji="1" lang="ja-JP" altLang="en-US" sz="900" dirty="0">
                          <a:latin typeface="HGS創英角ﾎﾟｯﾌﾟ体" panose="040B0A00000000000000" pitchFamily="50" charset="-128"/>
                          <a:ea typeface="HGS創英角ﾎﾟｯﾌﾟ体" panose="040B0A00000000000000" pitchFamily="50" charset="-128"/>
                        </a:rPr>
                        <a:t>を目指しましょう！</a:t>
                      </a:r>
                      <a:endParaRPr kumimoji="1" lang="ja-JP" altLang="en-US" sz="800" dirty="0">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tcPr>
                </a:tc>
                <a:tc>
                  <a:txBody>
                    <a:bodyPr/>
                    <a:lstStyle/>
                    <a:p>
                      <a:pPr algn="ctr"/>
                      <a:r>
                        <a:rPr kumimoji="1" lang="ja-JP" altLang="en-US" sz="1000" dirty="0">
                          <a:latin typeface="HGS創英角ﾎﾟｯﾌﾟ体" panose="040B0A00000000000000" pitchFamily="50" charset="-128"/>
                          <a:ea typeface="HGS創英角ﾎﾟｯﾌﾟ体" panose="040B0A00000000000000" pitchFamily="50" charset="-128"/>
                        </a:rPr>
                        <a:t>聖　徳　</a:t>
                      </a:r>
                      <a:r>
                        <a:rPr kumimoji="1" lang="zh-TW" altLang="en-US" sz="1000" dirty="0">
                          <a:latin typeface="HGS創英角ﾎﾟｯﾌﾟ体" panose="040B0A00000000000000" pitchFamily="50" charset="-128"/>
                          <a:ea typeface="HGS創英角ﾎﾟｯﾌﾟ体" panose="040B0A00000000000000" pitchFamily="50" charset="-128"/>
                        </a:rPr>
                        <a:t>大</a:t>
                      </a:r>
                      <a:r>
                        <a:rPr kumimoji="1" lang="ja-JP" altLang="en-US" sz="1000" dirty="0">
                          <a:latin typeface="HGS創英角ﾎﾟｯﾌﾟ体" panose="040B0A00000000000000" pitchFamily="50" charset="-128"/>
                          <a:ea typeface="HGS創英角ﾎﾟｯﾌﾟ体" panose="040B0A00000000000000" pitchFamily="50" charset="-128"/>
                        </a:rPr>
                        <a:t>　</a:t>
                      </a:r>
                      <a:r>
                        <a:rPr kumimoji="1" lang="zh-TW" altLang="en-US" sz="1000" dirty="0">
                          <a:latin typeface="HGS創英角ﾎﾟｯﾌﾟ体" panose="040B0A00000000000000" pitchFamily="50" charset="-128"/>
                          <a:ea typeface="HGS創英角ﾎﾟｯﾌﾟ体" panose="040B0A00000000000000" pitchFamily="50" charset="-128"/>
                        </a:rPr>
                        <a:t>学</a:t>
                      </a:r>
                      <a:endParaRPr kumimoji="1" lang="en-US" altLang="zh-TW" sz="1000" dirty="0">
                        <a:latin typeface="HGS創英角ﾎﾟｯﾌﾟ体" panose="040B0A00000000000000" pitchFamily="50" charset="-128"/>
                        <a:ea typeface="HGS創英角ﾎﾟｯﾌﾟ体" panose="040B0A00000000000000" pitchFamily="50" charset="-128"/>
                      </a:endParaRPr>
                    </a:p>
                    <a:p>
                      <a:pPr algn="dist"/>
                      <a:r>
                        <a:rPr kumimoji="1" lang="ja-JP" altLang="en-US" sz="1000" dirty="0">
                          <a:latin typeface="HGS創英角ﾎﾟｯﾌﾟ体" panose="040B0A00000000000000" pitchFamily="50" charset="-128"/>
                          <a:ea typeface="HGS創英角ﾎﾟｯﾌﾟ体" panose="040B0A00000000000000" pitchFamily="50" charset="-128"/>
                        </a:rPr>
                        <a:t>オープンアカデミー</a:t>
                      </a:r>
                      <a:r>
                        <a:rPr kumimoji="1" lang="en-US" altLang="ja-JP" sz="1000" dirty="0">
                          <a:latin typeface="HGS創英角ﾎﾟｯﾌﾟ体" panose="040B0A00000000000000" pitchFamily="50" charset="-128"/>
                          <a:ea typeface="HGS創英角ﾎﾟｯﾌﾟ体" panose="040B0A00000000000000" pitchFamily="50" charset="-128"/>
                        </a:rPr>
                        <a:t>(</a:t>
                      </a:r>
                      <a:r>
                        <a:rPr kumimoji="1" lang="ja-JP" altLang="en-US" sz="1000" dirty="0">
                          <a:latin typeface="HGS創英角ﾎﾟｯﾌﾟ体" panose="040B0A00000000000000" pitchFamily="50" charset="-128"/>
                          <a:ea typeface="HGS創英角ﾎﾟｯﾌﾟ体" panose="040B0A00000000000000" pitchFamily="50" charset="-128"/>
                        </a:rPr>
                        <a:t>ＳＯＡ</a:t>
                      </a:r>
                      <a:r>
                        <a:rPr kumimoji="1" lang="en-US" altLang="ja-JP" sz="1000" dirty="0">
                          <a:latin typeface="HGS創英角ﾎﾟｯﾌﾟ体" panose="040B0A00000000000000" pitchFamily="50" charset="-128"/>
                          <a:ea typeface="HGS創英角ﾎﾟｯﾌﾟ体" panose="040B0A00000000000000" pitchFamily="50" charset="-128"/>
                        </a:rPr>
                        <a:t>)</a:t>
                      </a:r>
                      <a:endParaRPr kumimoji="1" lang="zh-TW" altLang="en-US" sz="1000" dirty="0">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bg1"/>
                      </a:solidFill>
                      <a:prstDash val="sysDot"/>
                      <a:round/>
                      <a:headEnd type="none" w="med" len="med"/>
                      <a:tailEnd type="none" w="med" len="med"/>
                    </a:lnL>
                    <a:lnR w="12700" cap="flat" cmpd="sng" algn="ctr">
                      <a:noFill/>
                      <a:prstDash val="sysDot"/>
                      <a:round/>
                      <a:headEnd type="none" w="med" len="med"/>
                      <a:tailEnd type="none" w="med" len="med"/>
                    </a:lnR>
                  </a:tcPr>
                </a:tc>
                <a:tc>
                  <a:txBody>
                    <a:bodyPr/>
                    <a:lstStyle/>
                    <a:p>
                      <a:pPr algn="dist"/>
                      <a:endParaRPr kumimoji="1" lang="zh-TW" altLang="en-US" sz="1000" dirty="0">
                        <a:latin typeface="HGS創英角ﾎﾟｯﾌﾟ体" panose="040B0A00000000000000" pitchFamily="50" charset="-128"/>
                        <a:ea typeface="HGS創英角ﾎﾟｯﾌﾟ体" panose="040B0A00000000000000" pitchFamily="50" charset="-128"/>
                      </a:endParaRPr>
                    </a:p>
                  </a:txBody>
                  <a:tcPr anchor="ctr">
                    <a:lnL w="12700" cap="flat" cmpd="sng" algn="ctr">
                      <a:noFill/>
                      <a:prstDash val="sysDot"/>
                      <a:round/>
                      <a:headEnd type="none" w="med" len="med"/>
                      <a:tailEnd type="none" w="med" len="med"/>
                    </a:lnL>
                  </a:tcPr>
                </a:tc>
                <a:extLst>
                  <a:ext uri="{0D108BD9-81ED-4DB2-BD59-A6C34878D82A}">
                    <a16:rowId xmlns:a16="http://schemas.microsoft.com/office/drawing/2014/main" val="1652207010"/>
                  </a:ext>
                </a:extLst>
              </a:tr>
              <a:tr h="375610">
                <a:tc>
                  <a:txBody>
                    <a:bodyPr/>
                    <a:lstStyle/>
                    <a:p>
                      <a:pPr algn="dist"/>
                      <a:endParaRPr kumimoji="1" lang="zh-TW"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endParaRPr>
                    </a:p>
                  </a:txBody>
                  <a:tcPr anchor="ctr">
                    <a:lnR w="12700" cap="flat" cmpd="sng" algn="ctr">
                      <a:noFill/>
                      <a:prstDash val="sysDot"/>
                      <a:round/>
                      <a:headEnd type="none" w="med" len="med"/>
                      <a:tailEnd type="none" w="med" len="med"/>
                    </a:lnR>
                  </a:tcPr>
                </a:tc>
                <a:tc>
                  <a:txBody>
                    <a:bodyPr/>
                    <a:lstStyle/>
                    <a:p>
                      <a:pPr algn="dist"/>
                      <a:r>
                        <a:rPr kumimoji="1" lang="zh-TW"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rPr>
                        <a:t>千葉日報社長賞</a:t>
                      </a:r>
                    </a:p>
                  </a:txBody>
                  <a:tcPr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tcPr>
                </a:tc>
                <a:tc>
                  <a:txBody>
                    <a:bodyPr/>
                    <a:lstStyle/>
                    <a:p>
                      <a:pPr algn="ctr"/>
                      <a:r>
                        <a:rPr kumimoji="1" lang="ja-JP" altLang="en-US" sz="900" dirty="0">
                          <a:latin typeface="HGS創英角ﾎﾟｯﾌﾟ体" panose="040B0A00000000000000" pitchFamily="50" charset="-128"/>
                          <a:ea typeface="HGS創英角ﾎﾟｯﾌﾟ体" panose="040B0A00000000000000" pitchFamily="50" charset="-128"/>
                        </a:rPr>
                        <a:t>次世代ボランティアスクール</a:t>
                      </a:r>
                      <a:endParaRPr kumimoji="1" lang="en-US" altLang="ja-JP" sz="900" dirty="0">
                        <a:latin typeface="HGS創英角ﾎﾟｯﾌﾟ体" panose="040B0A00000000000000" pitchFamily="50" charset="-128"/>
                        <a:ea typeface="HGS創英角ﾎﾟｯﾌﾟ体" panose="040B0A00000000000000" pitchFamily="50" charset="-128"/>
                      </a:endParaRPr>
                    </a:p>
                    <a:p>
                      <a:pPr algn="ctr"/>
                      <a:r>
                        <a:rPr kumimoji="1" lang="ja-JP" altLang="en-US" sz="900" dirty="0">
                          <a:latin typeface="HGS創英角ﾎﾟｯﾌﾟ体" panose="040B0A00000000000000" pitchFamily="50" charset="-128"/>
                          <a:ea typeface="HGS創英角ﾎﾟｯﾌﾟ体" panose="040B0A00000000000000" pitchFamily="50" charset="-128"/>
                        </a:rPr>
                        <a:t>未来のおもちゃドクター養成講座</a:t>
                      </a:r>
                    </a:p>
                  </a:txBody>
                  <a:tcPr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tcPr>
                </a:tc>
                <a:tc>
                  <a:txBody>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成田市社会福祉協議会</a:t>
                      </a:r>
                      <a:endParaRPr kumimoji="1" lang="zh-TW" altLang="en-US" sz="1000" dirty="0">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bg1"/>
                      </a:solidFill>
                      <a:prstDash val="sysDot"/>
                      <a:round/>
                      <a:headEnd type="none" w="med" len="med"/>
                      <a:tailEnd type="none" w="med" len="med"/>
                    </a:lnL>
                    <a:lnR w="12700" cap="flat" cmpd="sng" algn="ctr">
                      <a:noFill/>
                      <a:prstDash val="sysDot"/>
                      <a:round/>
                      <a:headEnd type="none" w="med" len="med"/>
                      <a:tailEnd type="none" w="med" len="med"/>
                    </a:lnR>
                  </a:tcPr>
                </a:tc>
                <a:tc>
                  <a:txBody>
                    <a:bodyPr/>
                    <a:lstStyle/>
                    <a:p>
                      <a:pPr algn="dist"/>
                      <a:endParaRPr kumimoji="1" lang="zh-TW" altLang="en-US" sz="1000" dirty="0">
                        <a:latin typeface="HGS創英角ﾎﾟｯﾌﾟ体" panose="040B0A00000000000000" pitchFamily="50" charset="-128"/>
                        <a:ea typeface="HGS創英角ﾎﾟｯﾌﾟ体" panose="040B0A00000000000000" pitchFamily="50" charset="-128"/>
                      </a:endParaRPr>
                    </a:p>
                  </a:txBody>
                  <a:tcPr anchor="ctr">
                    <a:lnL w="12700" cap="flat" cmpd="sng" algn="ctr">
                      <a:noFill/>
                      <a:prstDash val="sysDot"/>
                      <a:round/>
                      <a:headEnd type="none" w="med" len="med"/>
                      <a:tailEnd type="none" w="med" len="med"/>
                    </a:lnL>
                  </a:tcPr>
                </a:tc>
                <a:extLst>
                  <a:ext uri="{0D108BD9-81ED-4DB2-BD59-A6C34878D82A}">
                    <a16:rowId xmlns:a16="http://schemas.microsoft.com/office/drawing/2014/main" val="2606963422"/>
                  </a:ext>
                </a:extLst>
              </a:tr>
              <a:tr h="375610">
                <a:tc>
                  <a:txBody>
                    <a:bodyPr/>
                    <a:lstStyle/>
                    <a:p>
                      <a:pPr algn="dist"/>
                      <a:endParaRPr kumimoji="1" lang="zh-TW"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endParaRPr>
                    </a:p>
                  </a:txBody>
                  <a:tcPr anchor="ctr">
                    <a:lnR w="12700" cap="flat" cmpd="sng" algn="ctr">
                      <a:noFill/>
                      <a:prstDash val="sysDot"/>
                      <a:round/>
                      <a:headEnd type="none" w="med" len="med"/>
                      <a:tailEnd type="none" w="med" len="med"/>
                    </a:lnR>
                  </a:tcPr>
                </a:tc>
                <a:tc>
                  <a:txBody>
                    <a:bodyPr/>
                    <a:lstStyle/>
                    <a:p>
                      <a:pPr algn="dist"/>
                      <a:r>
                        <a:rPr kumimoji="1" lang="zh-TW"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rPr>
                        <a:t>千葉県私立大学短期大学</a:t>
                      </a:r>
                      <a:r>
                        <a:rPr kumimoji="1" lang="ja-JP"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rPr>
                        <a:t>協</a:t>
                      </a:r>
                      <a:r>
                        <a:rPr kumimoji="1" lang="zh-TW"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rPr>
                        <a:t>会長賞</a:t>
                      </a:r>
                    </a:p>
                  </a:txBody>
                  <a:tcPr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tcPr>
                </a:tc>
                <a:tc>
                  <a:txBody>
                    <a:bodyPr/>
                    <a:lstStyle/>
                    <a:p>
                      <a:pPr algn="ctr"/>
                      <a:r>
                        <a:rPr kumimoji="1" lang="ja-JP" altLang="en-US" sz="900" dirty="0">
                          <a:latin typeface="HGS創英角ﾎﾟｯﾌﾟ体" panose="040B0A00000000000000" pitchFamily="50" charset="-128"/>
                          <a:ea typeface="HGS創英角ﾎﾟｯﾌﾟ体" panose="040B0A00000000000000" pitchFamily="50" charset="-128"/>
                        </a:rPr>
                        <a:t>お月見どろぼう～月の小さな使者参上！～</a:t>
                      </a:r>
                    </a:p>
                  </a:txBody>
                  <a:tcPr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tcPr>
                </a:tc>
                <a:tc>
                  <a:txBody>
                    <a:bodyPr/>
                    <a:lstStyle/>
                    <a:p>
                      <a:pPr algn="dist"/>
                      <a:r>
                        <a:rPr kumimoji="1" lang="ja-JP" altLang="en-US" sz="1000" dirty="0">
                          <a:latin typeface="HGS創英角ﾎﾟｯﾌﾟ体" panose="040B0A00000000000000" pitchFamily="50" charset="-128"/>
                          <a:ea typeface="HGS創英角ﾎﾟｯﾌﾟ体" panose="040B0A00000000000000" pitchFamily="50" charset="-128"/>
                        </a:rPr>
                        <a:t>君津亀山青少年自然の家</a:t>
                      </a:r>
                    </a:p>
                  </a:txBody>
                  <a:tcPr anchor="ctr">
                    <a:lnL w="12700" cap="flat" cmpd="sng" algn="ctr">
                      <a:solidFill>
                        <a:schemeClr val="bg1"/>
                      </a:solidFill>
                      <a:prstDash val="sysDot"/>
                      <a:round/>
                      <a:headEnd type="none" w="med" len="med"/>
                      <a:tailEnd type="none" w="med" len="med"/>
                    </a:lnL>
                    <a:lnR w="12700" cap="flat" cmpd="sng" algn="ctr">
                      <a:noFill/>
                      <a:prstDash val="sysDot"/>
                      <a:round/>
                      <a:headEnd type="none" w="med" len="med"/>
                      <a:tailEnd type="none" w="med" len="med"/>
                    </a:lnR>
                  </a:tcPr>
                </a:tc>
                <a:tc>
                  <a:txBody>
                    <a:bodyPr/>
                    <a:lstStyle/>
                    <a:p>
                      <a:pPr algn="dist"/>
                      <a:endParaRPr kumimoji="1" lang="ja-JP" altLang="en-US" sz="1000" dirty="0">
                        <a:latin typeface="HGS創英角ﾎﾟｯﾌﾟ体" panose="040B0A00000000000000" pitchFamily="50" charset="-128"/>
                        <a:ea typeface="HGS創英角ﾎﾟｯﾌﾟ体" panose="040B0A00000000000000" pitchFamily="50" charset="-128"/>
                      </a:endParaRPr>
                    </a:p>
                  </a:txBody>
                  <a:tcPr anchor="ctr">
                    <a:lnL w="12700" cap="flat" cmpd="sng" algn="ctr">
                      <a:noFill/>
                      <a:prstDash val="sysDot"/>
                      <a:round/>
                      <a:headEnd type="none" w="med" len="med"/>
                      <a:tailEnd type="none" w="med" len="med"/>
                    </a:lnL>
                  </a:tcPr>
                </a:tc>
                <a:extLst>
                  <a:ext uri="{0D108BD9-81ED-4DB2-BD59-A6C34878D82A}">
                    <a16:rowId xmlns:a16="http://schemas.microsoft.com/office/drawing/2014/main" val="2052284588"/>
                  </a:ext>
                </a:extLst>
              </a:tr>
              <a:tr h="375610">
                <a:tc>
                  <a:txBody>
                    <a:bodyPr/>
                    <a:lstStyle/>
                    <a:p>
                      <a:pPr algn="dist"/>
                      <a:endParaRPr kumimoji="1" lang="zh-TW"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endParaRPr>
                    </a:p>
                  </a:txBody>
                  <a:tcPr anchor="ctr">
                    <a:lnR w="12700" cap="flat" cmpd="sng" algn="ctr">
                      <a:noFill/>
                      <a:prstDash val="sysDot"/>
                      <a:round/>
                      <a:headEnd type="none" w="med" len="med"/>
                      <a:tailEnd type="none" w="med" len="med"/>
                    </a:lnR>
                  </a:tcPr>
                </a:tc>
                <a:tc>
                  <a:txBody>
                    <a:bodyPr/>
                    <a:lstStyle/>
                    <a:p>
                      <a:pPr algn="dist"/>
                      <a:r>
                        <a:rPr kumimoji="1" lang="zh-TW"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rPr>
                        <a:t>千葉県社会教育委員連絡協議会長賞</a:t>
                      </a:r>
                    </a:p>
                  </a:txBody>
                  <a:tcPr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tcPr>
                </a:tc>
                <a:tc>
                  <a:txBody>
                    <a:bodyPr/>
                    <a:lstStyle/>
                    <a:p>
                      <a:pPr algn="ctr"/>
                      <a:r>
                        <a:rPr kumimoji="1" lang="ja-JP" altLang="en-US" sz="900" dirty="0">
                          <a:latin typeface="HGS創英角ﾎﾟｯﾌﾟ体" panose="040B0A00000000000000" pitchFamily="50" charset="-128"/>
                          <a:ea typeface="HGS創英角ﾎﾟｯﾌﾟ体" panose="040B0A00000000000000" pitchFamily="50" charset="-128"/>
                        </a:rPr>
                        <a:t>文化祭特別企画</a:t>
                      </a:r>
                      <a:endParaRPr kumimoji="1" lang="en-US" altLang="ja-JP" sz="900" dirty="0">
                        <a:latin typeface="HGS創英角ﾎﾟｯﾌﾟ体" panose="040B0A00000000000000" pitchFamily="50" charset="-128"/>
                        <a:ea typeface="HGS創英角ﾎﾟｯﾌﾟ体" panose="040B0A00000000000000" pitchFamily="50" charset="-128"/>
                      </a:endParaRPr>
                    </a:p>
                    <a:p>
                      <a:pPr algn="ctr"/>
                      <a:r>
                        <a:rPr kumimoji="1" lang="ja-JP" altLang="en-US" sz="900" dirty="0">
                          <a:latin typeface="HGS創英角ﾎﾟｯﾌﾟ体" panose="040B0A00000000000000" pitchFamily="50" charset="-128"/>
                          <a:ea typeface="HGS創英角ﾎﾟｯﾌﾟ体" panose="040B0A00000000000000" pitchFamily="50" charset="-128"/>
                        </a:rPr>
                        <a:t>「みんなでつくる“ご近助”縁日」</a:t>
                      </a:r>
                    </a:p>
                  </a:txBody>
                  <a:tcPr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tcPr>
                </a:tc>
                <a:tc>
                  <a:txBody>
                    <a:bodyPr/>
                    <a:lstStyle/>
                    <a:p>
                      <a:pPr algn="dist"/>
                      <a:r>
                        <a:rPr kumimoji="1" lang="zh-TW" altLang="en-US" sz="1000" dirty="0">
                          <a:latin typeface="HGS創英角ﾎﾟｯﾌﾟ体" panose="040B0A00000000000000" pitchFamily="50" charset="-128"/>
                          <a:ea typeface="HGS創英角ﾎﾟｯﾌﾟ体" panose="040B0A00000000000000" pitchFamily="50" charset="-128"/>
                        </a:rPr>
                        <a:t>君津市君津中央公民館</a:t>
                      </a:r>
                      <a:endParaRPr kumimoji="1" lang="ja-JP" altLang="en-US" sz="1000" dirty="0">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bg1"/>
                      </a:solidFill>
                      <a:prstDash val="sysDot"/>
                      <a:round/>
                      <a:headEnd type="none" w="med" len="med"/>
                      <a:tailEnd type="none" w="med" len="med"/>
                    </a:lnL>
                    <a:lnR w="12700" cap="flat" cmpd="sng" algn="ctr">
                      <a:noFill/>
                      <a:prstDash val="sysDot"/>
                      <a:round/>
                      <a:headEnd type="none" w="med" len="med"/>
                      <a:tailEnd type="none" w="med" len="med"/>
                    </a:lnR>
                  </a:tcPr>
                </a:tc>
                <a:tc>
                  <a:txBody>
                    <a:bodyPr/>
                    <a:lstStyle/>
                    <a:p>
                      <a:pPr algn="dist"/>
                      <a:endParaRPr kumimoji="1" lang="ja-JP" altLang="en-US" sz="1000" dirty="0">
                        <a:latin typeface="HGS創英角ﾎﾟｯﾌﾟ体" panose="040B0A00000000000000" pitchFamily="50" charset="-128"/>
                        <a:ea typeface="HGS創英角ﾎﾟｯﾌﾟ体" panose="040B0A00000000000000" pitchFamily="50" charset="-128"/>
                      </a:endParaRPr>
                    </a:p>
                  </a:txBody>
                  <a:tcPr anchor="ctr">
                    <a:lnL w="12700" cap="flat" cmpd="sng" algn="ctr">
                      <a:noFill/>
                      <a:prstDash val="sysDot"/>
                      <a:round/>
                      <a:headEnd type="none" w="med" len="med"/>
                      <a:tailEnd type="none" w="med" len="med"/>
                    </a:lnL>
                  </a:tcPr>
                </a:tc>
                <a:extLst>
                  <a:ext uri="{0D108BD9-81ED-4DB2-BD59-A6C34878D82A}">
                    <a16:rowId xmlns:a16="http://schemas.microsoft.com/office/drawing/2014/main" val="3322854697"/>
                  </a:ext>
                </a:extLst>
              </a:tr>
              <a:tr h="375610">
                <a:tc>
                  <a:txBody>
                    <a:bodyPr/>
                    <a:lstStyle/>
                    <a:p>
                      <a:pPr algn="dist"/>
                      <a:endParaRPr kumimoji="1" lang="zh-TW"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endParaRPr>
                    </a:p>
                  </a:txBody>
                  <a:tcPr anchor="ctr">
                    <a:lnR w="12700" cap="flat" cmpd="sng" algn="ctr">
                      <a:noFill/>
                      <a:prstDash val="sysDot"/>
                      <a:round/>
                      <a:headEnd type="none" w="med" len="med"/>
                      <a:tailEnd type="none" w="med" len="med"/>
                    </a:lnR>
                  </a:tcPr>
                </a:tc>
                <a:tc>
                  <a:txBody>
                    <a:bodyPr/>
                    <a:lstStyle/>
                    <a:p>
                      <a:pPr algn="dist"/>
                      <a:r>
                        <a:rPr kumimoji="1" lang="ja-JP"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rPr>
                        <a:t>さわやかちば県民プラザ所長</a:t>
                      </a:r>
                      <a:r>
                        <a:rPr kumimoji="1" lang="zh-TW" altLang="en-US" sz="900" dirty="0">
                          <a:effectLst>
                            <a:glow rad="228600">
                              <a:schemeClr val="accent2">
                                <a:satMod val="175000"/>
                                <a:alpha val="40000"/>
                              </a:schemeClr>
                            </a:glow>
                          </a:effectLst>
                          <a:latin typeface="HGS創英角ﾎﾟｯﾌﾟ体" panose="040B0A00000000000000" pitchFamily="50" charset="-128"/>
                          <a:ea typeface="HGS創英角ﾎﾟｯﾌﾟ体" panose="040B0A00000000000000" pitchFamily="50" charset="-128"/>
                        </a:rPr>
                        <a:t>賞</a:t>
                      </a:r>
                    </a:p>
                  </a:txBody>
                  <a:tcPr anchor="ctr">
                    <a:lnL w="12700" cap="flat" cmpd="sng" algn="ctr">
                      <a:noFill/>
                      <a:prstDash val="sysDot"/>
                      <a:round/>
                      <a:headEnd type="none" w="med" len="med"/>
                      <a:tailEnd type="none" w="med" len="med"/>
                    </a:lnL>
                    <a:lnR w="12700" cap="flat" cmpd="sng" algn="ctr">
                      <a:solidFill>
                        <a:schemeClr val="bg1"/>
                      </a:solidFill>
                      <a:prstDash val="sysDot"/>
                      <a:round/>
                      <a:headEnd type="none" w="med" len="med"/>
                      <a:tailEnd type="none" w="med" len="med"/>
                    </a:lnR>
                  </a:tcPr>
                </a:tc>
                <a:tc>
                  <a:txBody>
                    <a:bodyPr/>
                    <a:lstStyle/>
                    <a:p>
                      <a:pPr algn="ctr"/>
                      <a:r>
                        <a:rPr kumimoji="1" lang="ja-JP" altLang="en-US" sz="900" spc="300" dirty="0">
                          <a:latin typeface="HGS創英角ﾎﾟｯﾌﾟ体" panose="040B0A00000000000000" pitchFamily="50" charset="-128"/>
                          <a:ea typeface="HGS創英角ﾎﾟｯﾌﾟ体" panose="040B0A00000000000000" pitchFamily="50" charset="-128"/>
                        </a:rPr>
                        <a:t>公開講座</a:t>
                      </a:r>
                    </a:p>
                  </a:txBody>
                  <a:tcPr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tcPr>
                </a:tc>
                <a:tc>
                  <a:txBody>
                    <a:bodyPr/>
                    <a:lstStyle/>
                    <a:p>
                      <a:pPr algn="dist"/>
                      <a:r>
                        <a:rPr kumimoji="1" lang="zh-TW" altLang="en-US" sz="1000" dirty="0">
                          <a:latin typeface="HGS創英角ﾎﾟｯﾌﾟ体" panose="040B0A00000000000000" pitchFamily="50" charset="-128"/>
                          <a:ea typeface="HGS創英角ﾎﾟｯﾌﾟ体" panose="040B0A00000000000000" pitchFamily="50" charset="-128"/>
                        </a:rPr>
                        <a:t>木更津工業高等専門学校</a:t>
                      </a:r>
                      <a:endParaRPr kumimoji="1" lang="en-US" altLang="zh-TW" sz="1000" dirty="0">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bg1"/>
                      </a:solidFill>
                      <a:prstDash val="sysDot"/>
                      <a:round/>
                      <a:headEnd type="none" w="med" len="med"/>
                      <a:tailEnd type="none" w="med" len="med"/>
                    </a:lnL>
                    <a:lnR w="12700" cap="flat" cmpd="sng" algn="ctr">
                      <a:noFill/>
                      <a:prstDash val="sysDot"/>
                      <a:round/>
                      <a:headEnd type="none" w="med" len="med"/>
                      <a:tailEnd type="none" w="med" len="med"/>
                    </a:lnR>
                  </a:tcPr>
                </a:tc>
                <a:tc>
                  <a:txBody>
                    <a:bodyPr/>
                    <a:lstStyle/>
                    <a:p>
                      <a:pPr algn="dist"/>
                      <a:endParaRPr kumimoji="1" lang="en-US" altLang="zh-TW" sz="1000" dirty="0">
                        <a:latin typeface="HGS創英角ﾎﾟｯﾌﾟ体" panose="040B0A00000000000000" pitchFamily="50" charset="-128"/>
                        <a:ea typeface="HGS創英角ﾎﾟｯﾌﾟ体" panose="040B0A00000000000000" pitchFamily="50" charset="-128"/>
                      </a:endParaRPr>
                    </a:p>
                  </a:txBody>
                  <a:tcPr anchor="ctr">
                    <a:lnL w="12700" cap="flat" cmpd="sng" algn="ctr">
                      <a:noFill/>
                      <a:prstDash val="sysDot"/>
                      <a:round/>
                      <a:headEnd type="none" w="med" len="med"/>
                      <a:tailEnd type="none" w="med" len="med"/>
                    </a:lnL>
                  </a:tcPr>
                </a:tc>
                <a:extLst>
                  <a:ext uri="{0D108BD9-81ED-4DB2-BD59-A6C34878D82A}">
                    <a16:rowId xmlns:a16="http://schemas.microsoft.com/office/drawing/2014/main" val="3809395022"/>
                  </a:ext>
                </a:extLst>
              </a:tr>
            </a:tbl>
          </a:graphicData>
        </a:graphic>
      </p:graphicFrame>
      <p:pic>
        <p:nvPicPr>
          <p:cNvPr id="68" name="図 67" descr="QR コード&#10;&#10;AI によって生成されたコンテンツは間違っている可能性があります。">
            <a:extLst>
              <a:ext uri="{FF2B5EF4-FFF2-40B4-BE49-F238E27FC236}">
                <a16:creationId xmlns:a16="http://schemas.microsoft.com/office/drawing/2014/main" id="{BA90CE27-87E9-E2C2-5F83-4CEAB4127B1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69831" y="9220649"/>
            <a:ext cx="644992" cy="644992"/>
          </a:xfrm>
          <a:prstGeom prst="rect">
            <a:avLst/>
          </a:prstGeom>
        </p:spPr>
      </p:pic>
      <p:sp>
        <p:nvSpPr>
          <p:cNvPr id="41" name="吹き出し: 円形 40">
            <a:extLst>
              <a:ext uri="{FF2B5EF4-FFF2-40B4-BE49-F238E27FC236}">
                <a16:creationId xmlns:a16="http://schemas.microsoft.com/office/drawing/2014/main" id="{5E3D84AF-FE6D-D840-0C4E-CC9C25853681}"/>
              </a:ext>
            </a:extLst>
          </p:cNvPr>
          <p:cNvSpPr/>
          <p:nvPr/>
        </p:nvSpPr>
        <p:spPr>
          <a:xfrm>
            <a:off x="1155748" y="1983651"/>
            <a:ext cx="4501560" cy="441160"/>
          </a:xfrm>
          <a:prstGeom prst="wedgeEllipseCallout">
            <a:avLst>
              <a:gd name="adj1" fmla="val 53612"/>
              <a:gd name="adj2" fmla="val 33340"/>
            </a:avLst>
          </a:prstGeom>
          <a:solidFill>
            <a:schemeClr val="bg1"/>
          </a:solidFill>
          <a:ln w="28575">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928F846-6C2B-3B33-70ED-2C2A24875290}"/>
              </a:ext>
            </a:extLst>
          </p:cNvPr>
          <p:cNvSpPr txBox="1"/>
          <p:nvPr/>
        </p:nvSpPr>
        <p:spPr>
          <a:xfrm>
            <a:off x="1319700" y="2059991"/>
            <a:ext cx="4180499" cy="276999"/>
          </a:xfrm>
          <a:prstGeom prst="rect">
            <a:avLst/>
          </a:prstGeom>
          <a:noFill/>
        </p:spPr>
        <p:txBody>
          <a:bodyPr wrap="square" rtlCol="0">
            <a:spAutoFit/>
          </a:bodyPr>
          <a:lstStyle/>
          <a:p>
            <a:pPr algn="ctr"/>
            <a:r>
              <a:rPr kumimoji="1" lang="ja-JP" altLang="en-US" sz="1100" dirty="0">
                <a:ln w="6350">
                  <a:noFill/>
                </a:ln>
                <a:solidFill>
                  <a:srgbClr val="00B0F0"/>
                </a:solidFill>
                <a:effectLst>
                  <a:outerShdw blurRad="38100" dist="38100" dir="2700000" algn="tl">
                    <a:schemeClr val="accent1">
                      <a:lumMod val="60000"/>
                      <a:lumOff val="40000"/>
                      <a:alpha val="43000"/>
                    </a:schemeClr>
                  </a:outerShdw>
                </a:effectLst>
                <a:latin typeface="HGS創英角ﾎﾟｯﾌﾟ体" panose="040B0A00000000000000" pitchFamily="50" charset="-128"/>
                <a:ea typeface="HGS創英角ﾎﾟｯﾌﾟ体" panose="040B0A00000000000000" pitchFamily="50" charset="-128"/>
              </a:rPr>
              <a:t>皆さんが実施している講座や事業は </a:t>
            </a:r>
            <a:r>
              <a:rPr kumimoji="1" lang="ja-JP" altLang="en-US" sz="1200" dirty="0">
                <a:ln w="6350">
                  <a:noFill/>
                </a:ln>
                <a:solidFill>
                  <a:srgbClr val="00B0F0"/>
                </a:solidFill>
                <a:effectLst>
                  <a:outerShdw blurRad="38100" dist="38100" dir="2700000" algn="tl">
                    <a:schemeClr val="accent1">
                      <a:lumMod val="60000"/>
                      <a:lumOff val="40000"/>
                      <a:alpha val="43000"/>
                    </a:schemeClr>
                  </a:outerShdw>
                </a:effectLst>
                <a:latin typeface="HGS創英角ﾎﾟｯﾌﾟ体" panose="040B0A00000000000000" pitchFamily="50" charset="-128"/>
                <a:ea typeface="HGS創英角ﾎﾟｯﾌﾟ体" panose="040B0A00000000000000" pitchFamily="50" charset="-128"/>
              </a:rPr>
              <a:t>千葉県の</a:t>
            </a:r>
            <a:r>
              <a:rPr kumimoji="1" lang="ja-JP" altLang="en-US" sz="1200" dirty="0">
                <a:ln w="6350">
                  <a:noFill/>
                </a:ln>
                <a:solidFill>
                  <a:srgbClr val="FF0000"/>
                </a:solidFill>
                <a:effectLst>
                  <a:outerShdw blurRad="38100" dist="38100" dir="2700000" algn="tl">
                    <a:srgbClr val="FFC000">
                      <a:alpha val="43000"/>
                    </a:srgbClr>
                  </a:outerShdw>
                </a:effectLst>
                <a:latin typeface="HGS創英角ﾎﾟｯﾌﾟ体" panose="040B0A00000000000000" pitchFamily="50" charset="-128"/>
                <a:ea typeface="HGS創英角ﾎﾟｯﾌﾟ体" panose="040B0A00000000000000" pitchFamily="50" charset="-128"/>
              </a:rPr>
              <a:t>「宝」</a:t>
            </a:r>
            <a:r>
              <a:rPr kumimoji="1" lang="ja-JP" altLang="en-US" sz="1200" dirty="0">
                <a:ln w="6350">
                  <a:noFill/>
                </a:ln>
                <a:solidFill>
                  <a:srgbClr val="00B0F0"/>
                </a:solidFill>
                <a:effectLst>
                  <a:outerShdw blurRad="38100" dist="38100" dir="2700000" algn="tl">
                    <a:schemeClr val="accent1">
                      <a:lumMod val="60000"/>
                      <a:lumOff val="40000"/>
                      <a:alpha val="43000"/>
                    </a:schemeClr>
                  </a:outerShdw>
                </a:effectLst>
                <a:latin typeface="HGS創英角ﾎﾟｯﾌﾟ体" panose="040B0A00000000000000" pitchFamily="50" charset="-128"/>
                <a:ea typeface="HGS創英角ﾎﾟｯﾌﾟ体" panose="040B0A00000000000000" pitchFamily="50" charset="-128"/>
              </a:rPr>
              <a:t>です！</a:t>
            </a:r>
          </a:p>
        </p:txBody>
      </p:sp>
      <p:sp>
        <p:nvSpPr>
          <p:cNvPr id="3" name="フローチャート: 結合子 2">
            <a:extLst>
              <a:ext uri="{FF2B5EF4-FFF2-40B4-BE49-F238E27FC236}">
                <a16:creationId xmlns:a16="http://schemas.microsoft.com/office/drawing/2014/main" id="{447AE3E3-2960-3B47-CE57-63AA066EF11F}"/>
              </a:ext>
            </a:extLst>
          </p:cNvPr>
          <p:cNvSpPr/>
          <p:nvPr/>
        </p:nvSpPr>
        <p:spPr>
          <a:xfrm>
            <a:off x="5317678" y="5913517"/>
            <a:ext cx="1249680" cy="862793"/>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挿絵, 抽象 が含まれている画像&#10;&#10;AI によって生成されたコンテンツは間違っている可能性があります。">
            <a:extLst>
              <a:ext uri="{FF2B5EF4-FFF2-40B4-BE49-F238E27FC236}">
                <a16:creationId xmlns:a16="http://schemas.microsoft.com/office/drawing/2014/main" id="{DD781282-858D-444C-9A41-1713D6213BAE}"/>
              </a:ext>
            </a:extLst>
          </p:cNvPr>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80235" y="5846835"/>
            <a:ext cx="1136268" cy="862793"/>
          </a:xfrm>
          <a:prstGeom prst="rect">
            <a:avLst/>
          </a:prstGeom>
        </p:spPr>
      </p:pic>
      <p:sp>
        <p:nvSpPr>
          <p:cNvPr id="15" name="テキスト ボックス 14">
            <a:extLst>
              <a:ext uri="{FF2B5EF4-FFF2-40B4-BE49-F238E27FC236}">
                <a16:creationId xmlns:a16="http://schemas.microsoft.com/office/drawing/2014/main" id="{DD0B28B3-5B05-85D5-8BD7-62B8B879544F}"/>
              </a:ext>
            </a:extLst>
          </p:cNvPr>
          <p:cNvSpPr txBox="1"/>
          <p:nvPr/>
        </p:nvSpPr>
        <p:spPr>
          <a:xfrm>
            <a:off x="5609114" y="6608601"/>
            <a:ext cx="753120" cy="246221"/>
          </a:xfrm>
          <a:prstGeom prst="rect">
            <a:avLst/>
          </a:prstGeom>
          <a:noFill/>
        </p:spPr>
        <p:txBody>
          <a:bodyPr wrap="square" rtlCol="0">
            <a:spAutoFit/>
          </a:bodyPr>
          <a:lstStyle/>
          <a:p>
            <a:pPr algn="ctr"/>
            <a:r>
              <a:rPr kumimoji="1" lang="ja-JP" altLang="en-US" sz="1000" dirty="0">
                <a:effectLst>
                  <a:outerShdw blurRad="50800" dist="50800" dir="5400000" algn="ctr" rotWithShape="0">
                    <a:schemeClr val="bg1"/>
                  </a:outerShdw>
                </a:effectLst>
                <a:latin typeface="HGS創英角ﾎﾟｯﾌﾟ体" panose="040B0A00000000000000" pitchFamily="50" charset="-128"/>
                <a:ea typeface="HGS創英角ﾎﾟｯﾌﾟ体" panose="040B0A00000000000000" pitchFamily="50" charset="-128"/>
              </a:rPr>
              <a:t>ちばりす</a:t>
            </a:r>
            <a:endParaRPr kumimoji="1" lang="ja-JP" altLang="en-US" sz="1200" dirty="0">
              <a:effectLst>
                <a:outerShdw blurRad="50800" dist="50800" dir="5400000" algn="ctr" rotWithShape="0">
                  <a:schemeClr val="bg1"/>
                </a:outerShdw>
              </a:effectLst>
              <a:latin typeface="HGS創英角ﾎﾟｯﾌﾟ体" panose="040B0A00000000000000" pitchFamily="50" charset="-128"/>
              <a:ea typeface="HGS創英角ﾎﾟｯﾌﾟ体" panose="040B0A00000000000000" pitchFamily="50" charset="-128"/>
            </a:endParaRPr>
          </a:p>
        </p:txBody>
      </p:sp>
      <p:sp>
        <p:nvSpPr>
          <p:cNvPr id="21" name="正方形/長方形 20">
            <a:extLst>
              <a:ext uri="{FF2B5EF4-FFF2-40B4-BE49-F238E27FC236}">
                <a16:creationId xmlns:a16="http://schemas.microsoft.com/office/drawing/2014/main" id="{B1108CC0-D1F7-8BBE-85BA-A778D40C2CB1}"/>
              </a:ext>
            </a:extLst>
          </p:cNvPr>
          <p:cNvSpPr/>
          <p:nvPr/>
        </p:nvSpPr>
        <p:spPr>
          <a:xfrm>
            <a:off x="566348" y="1487735"/>
            <a:ext cx="5795886" cy="815385"/>
          </a:xfrm>
          <a:prstGeom prst="rect">
            <a:avLst/>
          </a:prstGeom>
          <a:noFill/>
        </p:spPr>
        <p:txBody>
          <a:bodyPr wrap="square" lIns="91440" tIns="45720" rIns="91440" bIns="45720">
            <a:prstTxWarp prst="textArchUp">
              <a:avLst>
                <a:gd name="adj" fmla="val 10388700"/>
              </a:avLst>
            </a:prstTxWarp>
            <a:spAutoFit/>
          </a:bodyPr>
          <a:lstStyle/>
          <a:p>
            <a:pPr algn="ctr"/>
            <a:r>
              <a:rPr lang="ja-JP" altLang="en-US" sz="9600" b="1" dirty="0">
                <a:ln w="6600">
                  <a:solidFill>
                    <a:schemeClr val="accent1"/>
                  </a:solidFill>
                  <a:prstDash val="solid"/>
                </a:ln>
                <a:gradFill flip="none" rotWithShape="1">
                  <a:gsLst>
                    <a:gs pos="0">
                      <a:schemeClr val="bg1"/>
                    </a:gs>
                    <a:gs pos="42000">
                      <a:srgbClr val="EFF5FB"/>
                    </a:gs>
                    <a:gs pos="83000">
                      <a:schemeClr val="accent5">
                        <a:lumMod val="45000"/>
                        <a:lumOff val="55000"/>
                      </a:schemeClr>
                    </a:gs>
                    <a:gs pos="100000">
                      <a:schemeClr val="accent5">
                        <a:lumMod val="30000"/>
                        <a:lumOff val="70000"/>
                      </a:schemeClr>
                    </a:gs>
                  </a:gsLst>
                  <a:lin ang="5400000" scaled="1"/>
                  <a:tileRect/>
                </a:gradFill>
                <a:effectLst>
                  <a:outerShdw dist="38100" dir="2700000" algn="tl" rotWithShape="0">
                    <a:srgbClr val="002060"/>
                  </a:outerShdw>
                </a:effectLst>
                <a:latin typeface="HGP創英角ｺﾞｼｯｸUB" panose="020B0900000000000000" pitchFamily="50" charset="-128"/>
                <a:ea typeface="HGP創英角ｺﾞｼｯｸUB" panose="020B0900000000000000" pitchFamily="50" charset="-128"/>
              </a:rPr>
              <a:t>ちば講座アワード</a:t>
            </a:r>
          </a:p>
        </p:txBody>
      </p:sp>
      <p:sp>
        <p:nvSpPr>
          <p:cNvPr id="10" name="正方形/長方形 9">
            <a:extLst>
              <a:ext uri="{FF2B5EF4-FFF2-40B4-BE49-F238E27FC236}">
                <a16:creationId xmlns:a16="http://schemas.microsoft.com/office/drawing/2014/main" id="{DE0E41FA-DF03-D1C0-5C9A-932836F1CC27}"/>
              </a:ext>
            </a:extLst>
          </p:cNvPr>
          <p:cNvSpPr/>
          <p:nvPr/>
        </p:nvSpPr>
        <p:spPr>
          <a:xfrm>
            <a:off x="188587" y="9143314"/>
            <a:ext cx="3773813" cy="7626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問合せ・応募先：さわやかちば県民プラザ　事業振興課</a:t>
            </a:r>
            <a:endParaRPr kumimoji="1" lang="en-US" altLang="ja-JP"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TEL</a:t>
            </a:r>
            <a:r>
              <a:rPr kumimoji="1" lang="ja-JP" altLang="en-US"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en-US" altLang="ja-JP"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04-7140-8611</a:t>
            </a:r>
            <a:r>
              <a:rPr kumimoji="1" lang="ja-JP" altLang="en-US"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en-US" altLang="ja-JP"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FAX</a:t>
            </a:r>
            <a:r>
              <a:rPr kumimoji="1" lang="ja-JP" altLang="en-US"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en-US" altLang="ja-JP"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04-7140-8601</a:t>
            </a:r>
          </a:p>
          <a:p>
            <a:pPr marL="0" marR="0" lvl="0" indent="0"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メール：</a:t>
            </a:r>
            <a:r>
              <a:rPr kumimoji="1" lang="en-US" altLang="ja-JP" sz="105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plaza_jigyou@mz.pref.chiba.lg.jp</a:t>
            </a:r>
          </a:p>
        </p:txBody>
      </p:sp>
    </p:spTree>
    <p:extLst>
      <p:ext uri="{BB962C8B-B14F-4D97-AF65-F5344CB8AC3E}">
        <p14:creationId xmlns:p14="http://schemas.microsoft.com/office/powerpoint/2010/main" val="161498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F1D82274-E629-987B-BB3A-7178C1FF2A0E}"/>
              </a:ext>
            </a:extLst>
          </p:cNvPr>
          <p:cNvSpPr/>
          <p:nvPr/>
        </p:nvSpPr>
        <p:spPr>
          <a:xfrm>
            <a:off x="0" y="8045929"/>
            <a:ext cx="6858000" cy="438760"/>
          </a:xfrm>
          <a:prstGeom prst="rect">
            <a:avLst/>
          </a:prstGeom>
          <a:solidFill>
            <a:schemeClr val="accent5">
              <a:lumMod val="75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600" dirty="0">
                <a:ln>
                  <a:solidFill>
                    <a:schemeClr val="bg1"/>
                  </a:solidFill>
                </a:ln>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スケジュール（令和８年度の予定）</a:t>
            </a:r>
          </a:p>
        </p:txBody>
      </p:sp>
      <p:sp>
        <p:nvSpPr>
          <p:cNvPr id="59" name="正方形/長方形 58">
            <a:extLst>
              <a:ext uri="{FF2B5EF4-FFF2-40B4-BE49-F238E27FC236}">
                <a16:creationId xmlns:a16="http://schemas.microsoft.com/office/drawing/2014/main" id="{F3B684F7-9BE1-2FC5-9932-78952832DBA3}"/>
              </a:ext>
            </a:extLst>
          </p:cNvPr>
          <p:cNvSpPr/>
          <p:nvPr/>
        </p:nvSpPr>
        <p:spPr>
          <a:xfrm>
            <a:off x="0" y="3455150"/>
            <a:ext cx="6858000" cy="461664"/>
          </a:xfrm>
          <a:prstGeom prst="rect">
            <a:avLst/>
          </a:prstGeom>
          <a:solidFill>
            <a:srgbClr val="92D05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600" dirty="0">
                <a:ln>
                  <a:solidFill>
                    <a:schemeClr val="bg1"/>
                  </a:solidFill>
                </a:ln>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応募方法</a:t>
            </a:r>
            <a:r>
              <a:rPr kumimoji="1" lang="en-US" altLang="ja-JP" sz="1600" dirty="0">
                <a:ln>
                  <a:solidFill>
                    <a:schemeClr val="bg1"/>
                  </a:solidFill>
                </a:ln>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kumimoji="1" lang="ja-JP" altLang="en-US" sz="1600" dirty="0">
                <a:ln>
                  <a:solidFill>
                    <a:schemeClr val="bg1"/>
                  </a:solidFill>
                </a:ln>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令和８年１０月１日まで</a:t>
            </a:r>
            <a:r>
              <a:rPr kumimoji="1" lang="en-US" altLang="ja-JP" sz="1600" dirty="0">
                <a:ln>
                  <a:solidFill>
                    <a:schemeClr val="bg1"/>
                  </a:solidFill>
                </a:ln>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endParaRPr kumimoji="1" lang="ja-JP" altLang="en-US" sz="1600" dirty="0">
              <a:ln>
                <a:solidFill>
                  <a:schemeClr val="bg1"/>
                </a:solidFill>
              </a:ln>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68" name="テキスト ボックス 67">
            <a:extLst>
              <a:ext uri="{FF2B5EF4-FFF2-40B4-BE49-F238E27FC236}">
                <a16:creationId xmlns:a16="http://schemas.microsoft.com/office/drawing/2014/main" id="{7DCE40BE-0370-D2E1-003F-3F148413AD2F}"/>
              </a:ext>
            </a:extLst>
          </p:cNvPr>
          <p:cNvSpPr txBox="1"/>
          <p:nvPr/>
        </p:nvSpPr>
        <p:spPr>
          <a:xfrm>
            <a:off x="189022" y="4077171"/>
            <a:ext cx="6345487" cy="477054"/>
          </a:xfrm>
          <a:prstGeom prst="rect">
            <a:avLst/>
          </a:prstGeom>
          <a:noFill/>
        </p:spPr>
        <p:txBody>
          <a:bodyPr wrap="square" rtlCol="0">
            <a:spAutoFit/>
          </a:bodyPr>
          <a:lstStyle/>
          <a:p>
            <a:r>
              <a:rPr kumimoji="1" lang="ja-JP" altLang="en-US" sz="1250" dirty="0">
                <a:latin typeface="HGS創英角ﾎﾟｯﾌﾟ体" panose="040B0A00000000000000" pitchFamily="50" charset="-128"/>
                <a:ea typeface="HGS創英角ﾎﾟｯﾌﾟ体" panose="040B0A00000000000000" pitchFamily="50" charset="-128"/>
              </a:rPr>
              <a:t>以下の書類をメールまたは郵送でご応募ください。</a:t>
            </a:r>
            <a:endParaRPr kumimoji="1" lang="en-US" altLang="ja-JP" sz="1250" dirty="0">
              <a:latin typeface="HGS創英角ﾎﾟｯﾌﾟ体" panose="040B0A00000000000000" pitchFamily="50" charset="-128"/>
              <a:ea typeface="HGS創英角ﾎﾟｯﾌﾟ体" panose="040B0A00000000000000" pitchFamily="50" charset="-128"/>
            </a:endParaRPr>
          </a:p>
          <a:p>
            <a:r>
              <a:rPr kumimoji="1" lang="ja-JP" altLang="en-US" sz="1250" dirty="0">
                <a:latin typeface="HGS創英角ﾎﾟｯﾌﾟ体" panose="040B0A00000000000000" pitchFamily="50" charset="-128"/>
                <a:ea typeface="HGS創英角ﾎﾟｯﾌﾟ体" panose="040B0A00000000000000" pitchFamily="50" charset="-128"/>
              </a:rPr>
              <a:t>　</a:t>
            </a:r>
            <a:r>
              <a:rPr kumimoji="1" lang="en-US" altLang="ja-JP" sz="1250" dirty="0">
                <a:latin typeface="HGS創英角ﾎﾟｯﾌﾟ体" panose="040B0A00000000000000" pitchFamily="50" charset="-128"/>
                <a:ea typeface="HGS創英角ﾎﾟｯﾌﾟ体" panose="040B0A00000000000000" pitchFamily="50" charset="-128"/>
              </a:rPr>
              <a:t>※</a:t>
            </a:r>
            <a:r>
              <a:rPr kumimoji="1" lang="ja-JP" altLang="en-US" sz="1250" dirty="0">
                <a:latin typeface="HGS創英角ﾎﾟｯﾌﾟ体" panose="040B0A00000000000000" pitchFamily="50" charset="-128"/>
                <a:ea typeface="HGS創英角ﾎﾟｯﾌﾟ体" panose="040B0A00000000000000" pitchFamily="50" charset="-128"/>
              </a:rPr>
              <a:t>メールで提出する場合は、受信確認のため、電話で提出した旨お知らせください。</a:t>
            </a:r>
          </a:p>
        </p:txBody>
      </p:sp>
      <p:grpSp>
        <p:nvGrpSpPr>
          <p:cNvPr id="5" name="グループ化 4">
            <a:extLst>
              <a:ext uri="{FF2B5EF4-FFF2-40B4-BE49-F238E27FC236}">
                <a16:creationId xmlns:a16="http://schemas.microsoft.com/office/drawing/2014/main" id="{E4BDA85F-E3AE-5A5D-A13D-6AD63935EF0B}"/>
              </a:ext>
            </a:extLst>
          </p:cNvPr>
          <p:cNvGrpSpPr/>
          <p:nvPr/>
        </p:nvGrpSpPr>
        <p:grpSpPr>
          <a:xfrm>
            <a:off x="4991533" y="8751458"/>
            <a:ext cx="1559978" cy="768306"/>
            <a:chOff x="3441698" y="1114852"/>
            <a:chExt cx="1348242" cy="768306"/>
          </a:xfrm>
        </p:grpSpPr>
        <p:sp>
          <p:nvSpPr>
            <p:cNvPr id="56" name="矢印: 五方向 55">
              <a:extLst>
                <a:ext uri="{FF2B5EF4-FFF2-40B4-BE49-F238E27FC236}">
                  <a16:creationId xmlns:a16="http://schemas.microsoft.com/office/drawing/2014/main" id="{6798BB68-AFFB-0721-16B8-A494445EC9DC}"/>
                </a:ext>
              </a:extLst>
            </p:cNvPr>
            <p:cNvSpPr/>
            <p:nvPr/>
          </p:nvSpPr>
          <p:spPr>
            <a:xfrm>
              <a:off x="3441700" y="1114852"/>
              <a:ext cx="1348240" cy="768306"/>
            </a:xfrm>
            <a:custGeom>
              <a:avLst/>
              <a:gdLst>
                <a:gd name="csX0" fmla="*/ 0 w 1348240"/>
                <a:gd name="csY0" fmla="*/ 0 h 768306"/>
                <a:gd name="csX1" fmla="*/ 462762 w 1348240"/>
                <a:gd name="csY1" fmla="*/ 0 h 768306"/>
                <a:gd name="csX2" fmla="*/ 964087 w 1348240"/>
                <a:gd name="csY2" fmla="*/ 0 h 768306"/>
                <a:gd name="csX3" fmla="*/ 1348240 w 1348240"/>
                <a:gd name="csY3" fmla="*/ 384153 h 768306"/>
                <a:gd name="csX4" fmla="*/ 964087 w 1348240"/>
                <a:gd name="csY4" fmla="*/ 768306 h 768306"/>
                <a:gd name="csX5" fmla="*/ 510966 w 1348240"/>
                <a:gd name="csY5" fmla="*/ 768306 h 768306"/>
                <a:gd name="csX6" fmla="*/ 0 w 1348240"/>
                <a:gd name="csY6" fmla="*/ 768306 h 768306"/>
                <a:gd name="csX7" fmla="*/ 0 w 1348240"/>
                <a:gd name="csY7" fmla="*/ 407202 h 768306"/>
                <a:gd name="csX8" fmla="*/ 0 w 1348240"/>
                <a:gd name="csY8" fmla="*/ 0 h 7683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8240" h="768306" fill="none" extrusionOk="0">
                  <a:moveTo>
                    <a:pt x="0" y="0"/>
                  </a:moveTo>
                  <a:cubicBezTo>
                    <a:pt x="158966" y="1924"/>
                    <a:pt x="351122" y="3894"/>
                    <a:pt x="462762" y="0"/>
                  </a:cubicBezTo>
                  <a:cubicBezTo>
                    <a:pt x="574402" y="-3894"/>
                    <a:pt x="811166" y="24827"/>
                    <a:pt x="964087" y="0"/>
                  </a:cubicBezTo>
                  <a:cubicBezTo>
                    <a:pt x="1065342" y="67921"/>
                    <a:pt x="1203865" y="265343"/>
                    <a:pt x="1348240" y="384153"/>
                  </a:cubicBezTo>
                  <a:cubicBezTo>
                    <a:pt x="1252748" y="502911"/>
                    <a:pt x="1096937" y="623961"/>
                    <a:pt x="964087" y="768306"/>
                  </a:cubicBezTo>
                  <a:cubicBezTo>
                    <a:pt x="844932" y="790197"/>
                    <a:pt x="632838" y="767167"/>
                    <a:pt x="510966" y="768306"/>
                  </a:cubicBezTo>
                  <a:cubicBezTo>
                    <a:pt x="389094" y="769445"/>
                    <a:pt x="244069" y="748641"/>
                    <a:pt x="0" y="768306"/>
                  </a:cubicBezTo>
                  <a:cubicBezTo>
                    <a:pt x="-5458" y="653210"/>
                    <a:pt x="9993" y="506156"/>
                    <a:pt x="0" y="407202"/>
                  </a:cubicBezTo>
                  <a:cubicBezTo>
                    <a:pt x="-9993" y="308248"/>
                    <a:pt x="-6995" y="129775"/>
                    <a:pt x="0" y="0"/>
                  </a:cubicBezTo>
                  <a:close/>
                </a:path>
                <a:path w="1348240" h="768306" stroke="0" extrusionOk="0">
                  <a:moveTo>
                    <a:pt x="0" y="0"/>
                  </a:moveTo>
                  <a:cubicBezTo>
                    <a:pt x="142310" y="9525"/>
                    <a:pt x="306761" y="-7987"/>
                    <a:pt x="462762" y="0"/>
                  </a:cubicBezTo>
                  <a:cubicBezTo>
                    <a:pt x="618763" y="7987"/>
                    <a:pt x="828228" y="-1288"/>
                    <a:pt x="964087" y="0"/>
                  </a:cubicBezTo>
                  <a:cubicBezTo>
                    <a:pt x="1064259" y="137655"/>
                    <a:pt x="1192801" y="260808"/>
                    <a:pt x="1348240" y="384153"/>
                  </a:cubicBezTo>
                  <a:cubicBezTo>
                    <a:pt x="1172073" y="531374"/>
                    <a:pt x="1043802" y="654283"/>
                    <a:pt x="964087" y="768306"/>
                  </a:cubicBezTo>
                  <a:cubicBezTo>
                    <a:pt x="772103" y="778492"/>
                    <a:pt x="613248" y="774442"/>
                    <a:pt x="501325" y="768306"/>
                  </a:cubicBezTo>
                  <a:cubicBezTo>
                    <a:pt x="389402" y="762170"/>
                    <a:pt x="221728" y="778240"/>
                    <a:pt x="0" y="768306"/>
                  </a:cubicBezTo>
                  <a:cubicBezTo>
                    <a:pt x="-3269" y="576375"/>
                    <a:pt x="-3899" y="491147"/>
                    <a:pt x="0" y="376470"/>
                  </a:cubicBezTo>
                  <a:cubicBezTo>
                    <a:pt x="3899" y="261793"/>
                    <a:pt x="3908" y="139567"/>
                    <a:pt x="0" y="0"/>
                  </a:cubicBezTo>
                  <a:close/>
                </a:path>
              </a:pathLst>
            </a:custGeom>
            <a:solidFill>
              <a:srgbClr val="35E935"/>
            </a:solidFill>
            <a:ln>
              <a:extLst>
                <a:ext uri="{C807C97D-BFC1-408E-A445-0C87EB9F89A2}">
                  <ask:lineSketchStyleProps xmlns:ask="http://schemas.microsoft.com/office/drawing/2018/sketchyshapes" sd="912556991">
                    <a:prstGeom prst="homePlate">
                      <a:avLst/>
                    </a:prstGeom>
                    <ask:type>
                      <ask:lineSketchFreehand/>
                    </ask:type>
                  </ask:lineSketchStyleProps>
                </a:ext>
              </a:extLst>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65" name="テキスト ボックス 64">
              <a:extLst>
                <a:ext uri="{FF2B5EF4-FFF2-40B4-BE49-F238E27FC236}">
                  <a16:creationId xmlns:a16="http://schemas.microsoft.com/office/drawing/2014/main" id="{A9559FC2-774B-16DC-E862-1929C8952FD5}"/>
                </a:ext>
              </a:extLst>
            </p:cNvPr>
            <p:cNvSpPr txBox="1"/>
            <p:nvPr/>
          </p:nvSpPr>
          <p:spPr>
            <a:xfrm>
              <a:off x="3441699" y="1179230"/>
              <a:ext cx="1027860" cy="307777"/>
            </a:xfrm>
            <a:prstGeom prst="rect">
              <a:avLst/>
            </a:prstGeom>
            <a:noFill/>
          </p:spPr>
          <p:txBody>
            <a:bodyPr wrap="square" rtlCol="0">
              <a:spAutoFit/>
            </a:bodyPr>
            <a:lstStyle/>
            <a:p>
              <a:pPr algn="ctr"/>
              <a:r>
                <a:rPr kumimoji="1" lang="en-US" altLang="ja-JP" sz="1400" u="sng" dirty="0">
                  <a:solidFill>
                    <a:schemeClr val="bg1"/>
                  </a:solidFill>
                  <a:latin typeface="HGS創英角ﾎﾟｯﾌﾟ体" panose="040B0A00000000000000" pitchFamily="50" charset="-128"/>
                  <a:ea typeface="HGS創英角ﾎﾟｯﾌﾟ体" panose="040B0A00000000000000" pitchFamily="50" charset="-128"/>
                </a:rPr>
                <a:t>1</a:t>
              </a:r>
              <a:r>
                <a:rPr kumimoji="1" lang="ja-JP" altLang="en-US" sz="1400" u="sng" dirty="0">
                  <a:solidFill>
                    <a:schemeClr val="bg1"/>
                  </a:solidFill>
                  <a:latin typeface="HGS創英角ﾎﾟｯﾌﾟ体" panose="040B0A00000000000000" pitchFamily="50" charset="-128"/>
                  <a:ea typeface="HGS創英角ﾎﾟｯﾌﾟ体" panose="040B0A00000000000000" pitchFamily="50" charset="-128"/>
                </a:rPr>
                <a:t>月</a:t>
              </a:r>
              <a:endParaRPr kumimoji="1" lang="en-US" altLang="ja-JP" sz="1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66" name="テキスト ボックス 65">
              <a:extLst>
                <a:ext uri="{FF2B5EF4-FFF2-40B4-BE49-F238E27FC236}">
                  <a16:creationId xmlns:a16="http://schemas.microsoft.com/office/drawing/2014/main" id="{9951791F-557B-DDFE-0998-F0C889DDF55A}"/>
                </a:ext>
              </a:extLst>
            </p:cNvPr>
            <p:cNvSpPr txBox="1"/>
            <p:nvPr/>
          </p:nvSpPr>
          <p:spPr>
            <a:xfrm>
              <a:off x="3441698" y="1476522"/>
              <a:ext cx="1027860" cy="307777"/>
            </a:xfrm>
            <a:prstGeom prst="rect">
              <a:avLst/>
            </a:prstGeom>
            <a:noFill/>
          </p:spPr>
          <p:txBody>
            <a:bodyPr wrap="square" rtlCol="0">
              <a:spAutoFit/>
            </a:bodyPr>
            <a:lstStyle/>
            <a:p>
              <a:pPr algn="ctr"/>
              <a:r>
                <a:rPr kumimoji="1" lang="ja-JP" altLang="en-US" sz="1400" dirty="0">
                  <a:solidFill>
                    <a:schemeClr val="bg1"/>
                  </a:solidFill>
                  <a:latin typeface="HGS創英角ﾎﾟｯﾌﾟ体" panose="040B0A00000000000000" pitchFamily="50" charset="-128"/>
                  <a:ea typeface="HGS創英角ﾎﾟｯﾌﾟ体" panose="040B0A00000000000000" pitchFamily="50" charset="-128"/>
                </a:rPr>
                <a:t>表彰式</a:t>
              </a:r>
              <a:endParaRPr kumimoji="1" lang="en-US" altLang="ja-JP" sz="1400" dirty="0">
                <a:solidFill>
                  <a:schemeClr val="bg1"/>
                </a:solidFill>
                <a:latin typeface="HGS創英角ﾎﾟｯﾌﾟ体" panose="040B0A00000000000000" pitchFamily="50" charset="-128"/>
                <a:ea typeface="HGS創英角ﾎﾟｯﾌﾟ体" panose="040B0A00000000000000" pitchFamily="50" charset="-128"/>
              </a:endParaRPr>
            </a:p>
          </p:txBody>
        </p:sp>
      </p:grpSp>
      <p:sp>
        <p:nvSpPr>
          <p:cNvPr id="69" name="正方形/長方形 68">
            <a:extLst>
              <a:ext uri="{FF2B5EF4-FFF2-40B4-BE49-F238E27FC236}">
                <a16:creationId xmlns:a16="http://schemas.microsoft.com/office/drawing/2014/main" id="{11324541-8A41-4046-5F3B-AD77A4C3EE61}"/>
              </a:ext>
            </a:extLst>
          </p:cNvPr>
          <p:cNvSpPr/>
          <p:nvPr/>
        </p:nvSpPr>
        <p:spPr>
          <a:xfrm>
            <a:off x="0" y="388048"/>
            <a:ext cx="6858000" cy="431018"/>
          </a:xfrm>
          <a:prstGeom prst="rect">
            <a:avLst/>
          </a:prstGeom>
          <a:solidFill>
            <a:srgbClr val="00B050"/>
          </a:solidFill>
          <a:ln>
            <a:noFill/>
          </a:ln>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sz="1600" dirty="0">
                <a:ln>
                  <a:solidFill>
                    <a:schemeClr val="bg1"/>
                  </a:solidFill>
                </a:ln>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対象の講座・事業</a:t>
            </a:r>
          </a:p>
        </p:txBody>
      </p:sp>
      <p:sp>
        <p:nvSpPr>
          <p:cNvPr id="70" name="テキスト ボックス 69">
            <a:extLst>
              <a:ext uri="{FF2B5EF4-FFF2-40B4-BE49-F238E27FC236}">
                <a16:creationId xmlns:a16="http://schemas.microsoft.com/office/drawing/2014/main" id="{4FE6C28A-2323-02EE-8D3D-2A0B2D7B410E}"/>
              </a:ext>
            </a:extLst>
          </p:cNvPr>
          <p:cNvSpPr txBox="1"/>
          <p:nvPr/>
        </p:nvSpPr>
        <p:spPr>
          <a:xfrm>
            <a:off x="466005" y="4923557"/>
            <a:ext cx="4662653" cy="1246495"/>
          </a:xfrm>
          <a:prstGeom prst="rect">
            <a:avLst/>
          </a:prstGeom>
          <a:noFill/>
        </p:spPr>
        <p:txBody>
          <a:bodyPr wrap="square" rtlCol="0">
            <a:spAutoFit/>
          </a:bodyPr>
          <a:lstStyle/>
          <a:p>
            <a:r>
              <a:rPr kumimoji="1" lang="ja-JP" altLang="en-US" sz="1250" dirty="0">
                <a:latin typeface="HGS創英角ﾎﾟｯﾌﾟ体" panose="040B0A00000000000000" pitchFamily="50" charset="-128"/>
                <a:ea typeface="HGS創英角ﾎﾟｯﾌﾟ体" panose="040B0A00000000000000" pitchFamily="50" charset="-128"/>
              </a:rPr>
              <a:t>①実施概要（様式）</a:t>
            </a:r>
            <a:endParaRPr kumimoji="1" lang="en-US" altLang="ja-JP" sz="1250" dirty="0">
              <a:latin typeface="HGS創英角ﾎﾟｯﾌﾟ体" panose="040B0A00000000000000" pitchFamily="50" charset="-128"/>
              <a:ea typeface="HGS創英角ﾎﾟｯﾌﾟ体" panose="040B0A00000000000000" pitchFamily="50" charset="-128"/>
            </a:endParaRPr>
          </a:p>
          <a:p>
            <a:r>
              <a:rPr kumimoji="1" lang="ja-JP" altLang="en-US" sz="1250" dirty="0">
                <a:latin typeface="HGS創英角ﾎﾟｯﾌﾟ体" panose="040B0A00000000000000" pitchFamily="50" charset="-128"/>
                <a:ea typeface="HGS創英角ﾎﾟｯﾌﾟ体" panose="040B0A00000000000000" pitchFamily="50" charset="-128"/>
              </a:rPr>
              <a:t>②事例調書（任意様式）</a:t>
            </a:r>
            <a:endParaRPr kumimoji="1" lang="en-US" altLang="ja-JP" sz="1250" dirty="0">
              <a:latin typeface="HGS創英角ﾎﾟｯﾌﾟ体" panose="040B0A00000000000000" pitchFamily="50" charset="-128"/>
              <a:ea typeface="HGS創英角ﾎﾟｯﾌﾟ体" panose="040B0A00000000000000" pitchFamily="50" charset="-128"/>
            </a:endParaRPr>
          </a:p>
          <a:p>
            <a:r>
              <a:rPr kumimoji="1" lang="ja-JP" altLang="en-US" sz="1250" dirty="0">
                <a:latin typeface="HGS創英角ﾎﾟｯﾌﾟ体" panose="040B0A00000000000000" pitchFamily="50" charset="-128"/>
                <a:ea typeface="HGS創英角ﾎﾟｯﾌﾟ体" panose="040B0A00000000000000" pitchFamily="50" charset="-128"/>
              </a:rPr>
              <a:t>　以下の内容を記載してください。</a:t>
            </a:r>
            <a:endParaRPr kumimoji="1" lang="en-US" altLang="ja-JP" sz="1250" dirty="0">
              <a:latin typeface="HGS創英角ﾎﾟｯﾌﾟ体" panose="040B0A00000000000000" pitchFamily="50" charset="-128"/>
              <a:ea typeface="HGS創英角ﾎﾟｯﾌﾟ体" panose="040B0A00000000000000" pitchFamily="50" charset="-128"/>
            </a:endParaRPr>
          </a:p>
          <a:p>
            <a:r>
              <a:rPr kumimoji="1" lang="ja-JP" altLang="en-US" sz="1250" dirty="0">
                <a:latin typeface="HGS創英角ﾎﾟｯﾌﾟ体" panose="040B0A00000000000000" pitchFamily="50" charset="-128"/>
                <a:ea typeface="HGS創英角ﾎﾟｯﾌﾟ体" panose="040B0A00000000000000" pitchFamily="50" charset="-128"/>
              </a:rPr>
              <a:t>　・講座の狙い　・講座の様子　・参加者の声　・成果と課題</a:t>
            </a:r>
            <a:endParaRPr kumimoji="1" lang="en-US" altLang="ja-JP" sz="1250" dirty="0">
              <a:latin typeface="HGS創英角ﾎﾟｯﾌﾟ体" panose="040B0A00000000000000" pitchFamily="50" charset="-128"/>
              <a:ea typeface="HGS創英角ﾎﾟｯﾌﾟ体" panose="040B0A00000000000000" pitchFamily="50" charset="-128"/>
            </a:endParaRPr>
          </a:p>
          <a:p>
            <a:r>
              <a:rPr kumimoji="1" lang="ja-JP" altLang="en-US" sz="1250" dirty="0">
                <a:latin typeface="HGS創英角ﾎﾟｯﾌﾟ体" panose="040B0A00000000000000" pitchFamily="50" charset="-128"/>
                <a:ea typeface="HGS創英角ﾎﾟｯﾌﾟ体" panose="040B0A00000000000000" pitchFamily="50" charset="-128"/>
              </a:rPr>
              <a:t>　</a:t>
            </a:r>
            <a:r>
              <a:rPr kumimoji="1" lang="en-US" altLang="ja-JP" sz="1250" dirty="0">
                <a:latin typeface="HGS創英角ﾎﾟｯﾌﾟ体" panose="040B0A00000000000000" pitchFamily="50" charset="-128"/>
                <a:ea typeface="HGS創英角ﾎﾟｯﾌﾟ体" panose="040B0A00000000000000" pitchFamily="50" charset="-128"/>
              </a:rPr>
              <a:t>※</a:t>
            </a:r>
            <a:r>
              <a:rPr kumimoji="1" lang="ja-JP" altLang="en-US" sz="1250" dirty="0">
                <a:latin typeface="HGS創英角ﾎﾟｯﾌﾟ体" panose="040B0A00000000000000" pitchFamily="50" charset="-128"/>
                <a:ea typeface="HGS創英角ﾎﾟｯﾌﾟ体" panose="040B0A00000000000000" pitchFamily="50" charset="-128"/>
              </a:rPr>
              <a:t>以下のホームページに参考様式を掲載しています。</a:t>
            </a:r>
            <a:endParaRPr kumimoji="1" lang="en-US" altLang="ja-JP" sz="1250" dirty="0">
              <a:latin typeface="HGS創英角ﾎﾟｯﾌﾟ体" panose="040B0A00000000000000" pitchFamily="50" charset="-128"/>
              <a:ea typeface="HGS創英角ﾎﾟｯﾌﾟ体" panose="040B0A00000000000000" pitchFamily="50" charset="-128"/>
            </a:endParaRPr>
          </a:p>
          <a:p>
            <a:r>
              <a:rPr kumimoji="1" lang="ja-JP" altLang="en-US" sz="1250" dirty="0">
                <a:latin typeface="HGS創英角ﾎﾟｯﾌﾟ体" panose="040B0A00000000000000" pitchFamily="50" charset="-128"/>
                <a:ea typeface="HGS創英角ﾎﾟｯﾌﾟ体" panose="040B0A00000000000000" pitchFamily="50" charset="-128"/>
              </a:rPr>
              <a:t>③その他必要に応じて講座のチラシ等の参考書類</a:t>
            </a:r>
            <a:endParaRPr kumimoji="1" lang="en-US" altLang="ja-JP" sz="1250" dirty="0">
              <a:latin typeface="HGS創英角ﾎﾟｯﾌﾟ体" panose="040B0A00000000000000" pitchFamily="50" charset="-128"/>
              <a:ea typeface="HGS創英角ﾎﾟｯﾌﾟ体" panose="040B0A00000000000000" pitchFamily="50" charset="-128"/>
            </a:endParaRPr>
          </a:p>
        </p:txBody>
      </p:sp>
      <p:sp>
        <p:nvSpPr>
          <p:cNvPr id="72" name="テキスト ボックス 71">
            <a:extLst>
              <a:ext uri="{FF2B5EF4-FFF2-40B4-BE49-F238E27FC236}">
                <a16:creationId xmlns:a16="http://schemas.microsoft.com/office/drawing/2014/main" id="{D4ECD53C-D691-A30A-93A2-9F21CD7ECEE1}"/>
              </a:ext>
            </a:extLst>
          </p:cNvPr>
          <p:cNvSpPr txBox="1"/>
          <p:nvPr/>
        </p:nvSpPr>
        <p:spPr>
          <a:xfrm>
            <a:off x="189022" y="1026819"/>
            <a:ext cx="4000941" cy="1054135"/>
          </a:xfrm>
          <a:prstGeom prst="rect">
            <a:avLst/>
          </a:prstGeom>
          <a:noFill/>
        </p:spPr>
        <p:txBody>
          <a:bodyPr wrap="square" rtlCol="0">
            <a:spAutoFit/>
          </a:bodyPr>
          <a:lstStyle/>
          <a:p>
            <a:pPr algn="just"/>
            <a:r>
              <a:rPr kumimoji="1" lang="ja-JP" altLang="en-US" sz="1250" dirty="0">
                <a:latin typeface="HGS創英角ﾎﾟｯﾌﾟ体" panose="040B0A00000000000000" pitchFamily="50" charset="-128"/>
                <a:ea typeface="HGS創英角ﾎﾟｯﾌﾟ体" panose="040B0A00000000000000" pitchFamily="50" charset="-128"/>
              </a:rPr>
              <a:t>　</a:t>
            </a:r>
            <a:r>
              <a:rPr kumimoji="1" lang="ja-JP" altLang="en-US" sz="1250" u="sng" dirty="0">
                <a:latin typeface="HGS創英角ﾎﾟｯﾌﾟ体" panose="040B0A00000000000000" pitchFamily="50" charset="-128"/>
                <a:ea typeface="HGS創英角ﾎﾟｯﾌﾟ体" panose="040B0A00000000000000" pitchFamily="50" charset="-128"/>
              </a:rPr>
              <a:t>令和６年９月から令和８年９月の２年間に１度でも実施</a:t>
            </a:r>
            <a:r>
              <a:rPr kumimoji="1" lang="ja-JP" altLang="en-US" sz="1250" dirty="0">
                <a:latin typeface="HGS創英角ﾎﾟｯﾌﾟ体" panose="040B0A00000000000000" pitchFamily="50" charset="-128"/>
                <a:ea typeface="HGS創英角ﾎﾟｯﾌﾟ体" panose="040B0A00000000000000" pitchFamily="50" charset="-128"/>
              </a:rPr>
              <a:t>している、「生涯にわたって、あらゆる機会に、あらゆる場所において、社会変化に対応した学習や心豊かで潤いのある生活を送るための学習等ができる講座や事業」（生涯学習講座・事業）</a:t>
            </a:r>
          </a:p>
        </p:txBody>
      </p:sp>
      <p:pic>
        <p:nvPicPr>
          <p:cNvPr id="6" name="図 5" descr="抽象, 挿絵 が含まれている画像&#10;&#10;AI によって生成されたコンテンツは間違っている可能性があります。">
            <a:extLst>
              <a:ext uri="{FF2B5EF4-FFF2-40B4-BE49-F238E27FC236}">
                <a16:creationId xmlns:a16="http://schemas.microsoft.com/office/drawing/2014/main" id="{8E3E2DD7-1F65-B695-88E5-99FA93F6D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13489" y="5203811"/>
            <a:ext cx="1289872" cy="752425"/>
          </a:xfrm>
          <a:prstGeom prst="rect">
            <a:avLst/>
          </a:prstGeom>
        </p:spPr>
      </p:pic>
      <p:grpSp>
        <p:nvGrpSpPr>
          <p:cNvPr id="38" name="グループ化 37">
            <a:extLst>
              <a:ext uri="{FF2B5EF4-FFF2-40B4-BE49-F238E27FC236}">
                <a16:creationId xmlns:a16="http://schemas.microsoft.com/office/drawing/2014/main" id="{794BB3EF-5F3D-74B5-C7F7-01C9D8FDF805}"/>
              </a:ext>
            </a:extLst>
          </p:cNvPr>
          <p:cNvGrpSpPr/>
          <p:nvPr/>
        </p:nvGrpSpPr>
        <p:grpSpPr>
          <a:xfrm>
            <a:off x="1829658" y="8751458"/>
            <a:ext cx="1567380" cy="768306"/>
            <a:chOff x="3435301" y="1114852"/>
            <a:chExt cx="1354639" cy="768306"/>
          </a:xfrm>
        </p:grpSpPr>
        <p:sp>
          <p:nvSpPr>
            <p:cNvPr id="42" name="矢印: 五方向 41">
              <a:extLst>
                <a:ext uri="{FF2B5EF4-FFF2-40B4-BE49-F238E27FC236}">
                  <a16:creationId xmlns:a16="http://schemas.microsoft.com/office/drawing/2014/main" id="{06B48C20-918D-B898-2EAD-888C34680B82}"/>
                </a:ext>
              </a:extLst>
            </p:cNvPr>
            <p:cNvSpPr/>
            <p:nvPr/>
          </p:nvSpPr>
          <p:spPr>
            <a:xfrm>
              <a:off x="3441700" y="1114852"/>
              <a:ext cx="1348240" cy="768306"/>
            </a:xfrm>
            <a:custGeom>
              <a:avLst/>
              <a:gdLst>
                <a:gd name="csX0" fmla="*/ 0 w 1348240"/>
                <a:gd name="csY0" fmla="*/ 0 h 768306"/>
                <a:gd name="csX1" fmla="*/ 462762 w 1348240"/>
                <a:gd name="csY1" fmla="*/ 0 h 768306"/>
                <a:gd name="csX2" fmla="*/ 964087 w 1348240"/>
                <a:gd name="csY2" fmla="*/ 0 h 768306"/>
                <a:gd name="csX3" fmla="*/ 1348240 w 1348240"/>
                <a:gd name="csY3" fmla="*/ 384153 h 768306"/>
                <a:gd name="csX4" fmla="*/ 964087 w 1348240"/>
                <a:gd name="csY4" fmla="*/ 768306 h 768306"/>
                <a:gd name="csX5" fmla="*/ 510966 w 1348240"/>
                <a:gd name="csY5" fmla="*/ 768306 h 768306"/>
                <a:gd name="csX6" fmla="*/ 0 w 1348240"/>
                <a:gd name="csY6" fmla="*/ 768306 h 768306"/>
                <a:gd name="csX7" fmla="*/ 0 w 1348240"/>
                <a:gd name="csY7" fmla="*/ 407202 h 768306"/>
                <a:gd name="csX8" fmla="*/ 0 w 1348240"/>
                <a:gd name="csY8" fmla="*/ 0 h 7683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8240" h="768306" fill="none" extrusionOk="0">
                  <a:moveTo>
                    <a:pt x="0" y="0"/>
                  </a:moveTo>
                  <a:cubicBezTo>
                    <a:pt x="158966" y="1924"/>
                    <a:pt x="351122" y="3894"/>
                    <a:pt x="462762" y="0"/>
                  </a:cubicBezTo>
                  <a:cubicBezTo>
                    <a:pt x="574402" y="-3894"/>
                    <a:pt x="811166" y="24827"/>
                    <a:pt x="964087" y="0"/>
                  </a:cubicBezTo>
                  <a:cubicBezTo>
                    <a:pt x="1065342" y="67921"/>
                    <a:pt x="1203865" y="265343"/>
                    <a:pt x="1348240" y="384153"/>
                  </a:cubicBezTo>
                  <a:cubicBezTo>
                    <a:pt x="1252748" y="502911"/>
                    <a:pt x="1096937" y="623961"/>
                    <a:pt x="964087" y="768306"/>
                  </a:cubicBezTo>
                  <a:cubicBezTo>
                    <a:pt x="844932" y="790197"/>
                    <a:pt x="632838" y="767167"/>
                    <a:pt x="510966" y="768306"/>
                  </a:cubicBezTo>
                  <a:cubicBezTo>
                    <a:pt x="389094" y="769445"/>
                    <a:pt x="244069" y="748641"/>
                    <a:pt x="0" y="768306"/>
                  </a:cubicBezTo>
                  <a:cubicBezTo>
                    <a:pt x="-5458" y="653210"/>
                    <a:pt x="9993" y="506156"/>
                    <a:pt x="0" y="407202"/>
                  </a:cubicBezTo>
                  <a:cubicBezTo>
                    <a:pt x="-9993" y="308248"/>
                    <a:pt x="-6995" y="129775"/>
                    <a:pt x="0" y="0"/>
                  </a:cubicBezTo>
                  <a:close/>
                </a:path>
                <a:path w="1348240" h="768306" stroke="0" extrusionOk="0">
                  <a:moveTo>
                    <a:pt x="0" y="0"/>
                  </a:moveTo>
                  <a:cubicBezTo>
                    <a:pt x="142310" y="9525"/>
                    <a:pt x="306761" y="-7987"/>
                    <a:pt x="462762" y="0"/>
                  </a:cubicBezTo>
                  <a:cubicBezTo>
                    <a:pt x="618763" y="7987"/>
                    <a:pt x="828228" y="-1288"/>
                    <a:pt x="964087" y="0"/>
                  </a:cubicBezTo>
                  <a:cubicBezTo>
                    <a:pt x="1064259" y="137655"/>
                    <a:pt x="1192801" y="260808"/>
                    <a:pt x="1348240" y="384153"/>
                  </a:cubicBezTo>
                  <a:cubicBezTo>
                    <a:pt x="1172073" y="531374"/>
                    <a:pt x="1043802" y="654283"/>
                    <a:pt x="964087" y="768306"/>
                  </a:cubicBezTo>
                  <a:cubicBezTo>
                    <a:pt x="772103" y="778492"/>
                    <a:pt x="613248" y="774442"/>
                    <a:pt x="501325" y="768306"/>
                  </a:cubicBezTo>
                  <a:cubicBezTo>
                    <a:pt x="389402" y="762170"/>
                    <a:pt x="221728" y="778240"/>
                    <a:pt x="0" y="768306"/>
                  </a:cubicBezTo>
                  <a:cubicBezTo>
                    <a:pt x="-3269" y="576375"/>
                    <a:pt x="-3899" y="491147"/>
                    <a:pt x="0" y="376470"/>
                  </a:cubicBezTo>
                  <a:cubicBezTo>
                    <a:pt x="3899" y="261793"/>
                    <a:pt x="3908" y="139567"/>
                    <a:pt x="0" y="0"/>
                  </a:cubicBezTo>
                  <a:close/>
                </a:path>
              </a:pathLst>
            </a:custGeom>
            <a:solidFill>
              <a:srgbClr val="00B050"/>
            </a:solidFill>
            <a:ln>
              <a:solidFill>
                <a:srgbClr val="00B050"/>
              </a:solidFill>
              <a:extLst>
                <a:ext uri="{C807C97D-BFC1-408E-A445-0C87EB9F89A2}">
                  <ask:lineSketchStyleProps xmlns:ask="http://schemas.microsoft.com/office/drawing/2018/sketchyshapes" sd="912556991">
                    <a:prstGeom prst="homePlate">
                      <a:avLst/>
                    </a:prstGeom>
                    <ask:type>
                      <ask:lineSketchFreehand/>
                    </ask:type>
                  </ask:lineSketchStyleProps>
                </a:ext>
              </a:extLst>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44" name="テキスト ボックス 43">
              <a:extLst>
                <a:ext uri="{FF2B5EF4-FFF2-40B4-BE49-F238E27FC236}">
                  <a16:creationId xmlns:a16="http://schemas.microsoft.com/office/drawing/2014/main" id="{FD7B45F5-BEB1-EB2D-6E67-1E346704500D}"/>
                </a:ext>
              </a:extLst>
            </p:cNvPr>
            <p:cNvSpPr txBox="1"/>
            <p:nvPr/>
          </p:nvSpPr>
          <p:spPr>
            <a:xfrm>
              <a:off x="3438976" y="1171022"/>
              <a:ext cx="1025405" cy="307777"/>
            </a:xfrm>
            <a:prstGeom prst="rect">
              <a:avLst/>
            </a:prstGeom>
            <a:noFill/>
          </p:spPr>
          <p:txBody>
            <a:bodyPr wrap="square" rtlCol="0">
              <a:spAutoFit/>
            </a:bodyPr>
            <a:lstStyle/>
            <a:p>
              <a:pPr algn="ctr"/>
              <a:r>
                <a:rPr kumimoji="1" lang="en-US" altLang="ja-JP" sz="1400" u="sng" dirty="0">
                  <a:solidFill>
                    <a:schemeClr val="bg1"/>
                  </a:solidFill>
                  <a:latin typeface="HGS創英角ﾎﾟｯﾌﾟ体" panose="040B0A00000000000000" pitchFamily="50" charset="-128"/>
                  <a:ea typeface="HGS創英角ﾎﾟｯﾌﾟ体" panose="040B0A00000000000000" pitchFamily="50" charset="-128"/>
                </a:rPr>
                <a:t>11</a:t>
              </a:r>
              <a:r>
                <a:rPr kumimoji="1" lang="ja-JP" altLang="en-US" sz="1400" u="sng" dirty="0">
                  <a:solidFill>
                    <a:schemeClr val="bg1"/>
                  </a:solidFill>
                  <a:latin typeface="HGS創英角ﾎﾟｯﾌﾟ体" panose="040B0A00000000000000" pitchFamily="50" charset="-128"/>
                  <a:ea typeface="HGS創英角ﾎﾟｯﾌﾟ体" panose="040B0A00000000000000" pitchFamily="50" charset="-128"/>
                </a:rPr>
                <a:t>～</a:t>
              </a:r>
              <a:r>
                <a:rPr kumimoji="1" lang="en-US" altLang="ja-JP" sz="1400" u="sng" dirty="0">
                  <a:solidFill>
                    <a:schemeClr val="bg1"/>
                  </a:solidFill>
                  <a:latin typeface="HGS創英角ﾎﾟｯﾌﾟ体" panose="040B0A00000000000000" pitchFamily="50" charset="-128"/>
                  <a:ea typeface="HGS創英角ﾎﾟｯﾌﾟ体" panose="040B0A00000000000000" pitchFamily="50" charset="-128"/>
                </a:rPr>
                <a:t>12</a:t>
              </a:r>
              <a:r>
                <a:rPr kumimoji="1" lang="ja-JP" altLang="en-US" sz="1400" u="sng" dirty="0">
                  <a:solidFill>
                    <a:schemeClr val="bg1"/>
                  </a:solidFill>
                  <a:latin typeface="HGS創英角ﾎﾟｯﾌﾟ体" panose="040B0A00000000000000" pitchFamily="50" charset="-128"/>
                  <a:ea typeface="HGS創英角ﾎﾟｯﾌﾟ体" panose="040B0A00000000000000" pitchFamily="50" charset="-128"/>
                </a:rPr>
                <a:t>月</a:t>
              </a:r>
              <a:endParaRPr kumimoji="1" lang="en-US" altLang="ja-JP" sz="1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46" name="テキスト ボックス 45">
              <a:extLst>
                <a:ext uri="{FF2B5EF4-FFF2-40B4-BE49-F238E27FC236}">
                  <a16:creationId xmlns:a16="http://schemas.microsoft.com/office/drawing/2014/main" id="{118DDD1B-D855-078E-8584-42BBBDE72993}"/>
                </a:ext>
              </a:extLst>
            </p:cNvPr>
            <p:cNvSpPr txBox="1"/>
            <p:nvPr/>
          </p:nvSpPr>
          <p:spPr>
            <a:xfrm>
              <a:off x="3435301" y="1483814"/>
              <a:ext cx="1029083" cy="307777"/>
            </a:xfrm>
            <a:prstGeom prst="rect">
              <a:avLst/>
            </a:prstGeom>
            <a:noFill/>
          </p:spPr>
          <p:txBody>
            <a:bodyPr wrap="square" rtlCol="0">
              <a:spAutoFit/>
            </a:bodyPr>
            <a:lstStyle/>
            <a:p>
              <a:pPr algn="ctr"/>
              <a:r>
                <a:rPr kumimoji="1" lang="ja-JP" altLang="en-US" sz="1400" dirty="0">
                  <a:solidFill>
                    <a:schemeClr val="bg1"/>
                  </a:solidFill>
                  <a:latin typeface="HGS創英角ﾎﾟｯﾌﾟ体" panose="040B0A00000000000000" pitchFamily="50" charset="-128"/>
                  <a:ea typeface="HGS創英角ﾎﾟｯﾌﾟ体" panose="040B0A00000000000000" pitchFamily="50" charset="-128"/>
                </a:rPr>
                <a:t>審査</a:t>
              </a:r>
              <a:endParaRPr kumimoji="1" lang="en-US" altLang="ja-JP" sz="1400" dirty="0">
                <a:solidFill>
                  <a:schemeClr val="bg1"/>
                </a:solidFill>
                <a:latin typeface="HGS創英角ﾎﾟｯﾌﾟ体" panose="040B0A00000000000000" pitchFamily="50" charset="-128"/>
                <a:ea typeface="HGS創英角ﾎﾟｯﾌﾟ体" panose="040B0A00000000000000" pitchFamily="50" charset="-128"/>
              </a:endParaRPr>
            </a:p>
          </p:txBody>
        </p:sp>
      </p:grpSp>
      <p:grpSp>
        <p:nvGrpSpPr>
          <p:cNvPr id="54" name="グループ化 53">
            <a:extLst>
              <a:ext uri="{FF2B5EF4-FFF2-40B4-BE49-F238E27FC236}">
                <a16:creationId xmlns:a16="http://schemas.microsoft.com/office/drawing/2014/main" id="{4BB5CDE2-580B-153E-FDB7-AD7B93E5B106}"/>
              </a:ext>
            </a:extLst>
          </p:cNvPr>
          <p:cNvGrpSpPr/>
          <p:nvPr/>
        </p:nvGrpSpPr>
        <p:grpSpPr>
          <a:xfrm>
            <a:off x="228244" y="8751458"/>
            <a:ext cx="1564227" cy="768306"/>
            <a:chOff x="3438025" y="1114852"/>
            <a:chExt cx="1351915" cy="768306"/>
          </a:xfrm>
        </p:grpSpPr>
        <p:sp>
          <p:nvSpPr>
            <p:cNvPr id="73" name="矢印: 五方向 72">
              <a:extLst>
                <a:ext uri="{FF2B5EF4-FFF2-40B4-BE49-F238E27FC236}">
                  <a16:creationId xmlns:a16="http://schemas.microsoft.com/office/drawing/2014/main" id="{414A90E0-97CE-BD9F-3169-89F8EBB2DC60}"/>
                </a:ext>
              </a:extLst>
            </p:cNvPr>
            <p:cNvSpPr/>
            <p:nvPr/>
          </p:nvSpPr>
          <p:spPr>
            <a:xfrm>
              <a:off x="3441700" y="1114852"/>
              <a:ext cx="1348240" cy="768306"/>
            </a:xfrm>
            <a:custGeom>
              <a:avLst/>
              <a:gdLst>
                <a:gd name="csX0" fmla="*/ 0 w 1348240"/>
                <a:gd name="csY0" fmla="*/ 0 h 768306"/>
                <a:gd name="csX1" fmla="*/ 462762 w 1348240"/>
                <a:gd name="csY1" fmla="*/ 0 h 768306"/>
                <a:gd name="csX2" fmla="*/ 964087 w 1348240"/>
                <a:gd name="csY2" fmla="*/ 0 h 768306"/>
                <a:gd name="csX3" fmla="*/ 1348240 w 1348240"/>
                <a:gd name="csY3" fmla="*/ 384153 h 768306"/>
                <a:gd name="csX4" fmla="*/ 964087 w 1348240"/>
                <a:gd name="csY4" fmla="*/ 768306 h 768306"/>
                <a:gd name="csX5" fmla="*/ 510966 w 1348240"/>
                <a:gd name="csY5" fmla="*/ 768306 h 768306"/>
                <a:gd name="csX6" fmla="*/ 0 w 1348240"/>
                <a:gd name="csY6" fmla="*/ 768306 h 768306"/>
                <a:gd name="csX7" fmla="*/ 0 w 1348240"/>
                <a:gd name="csY7" fmla="*/ 407202 h 768306"/>
                <a:gd name="csX8" fmla="*/ 0 w 1348240"/>
                <a:gd name="csY8" fmla="*/ 0 h 7683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8240" h="768306" fill="none" extrusionOk="0">
                  <a:moveTo>
                    <a:pt x="0" y="0"/>
                  </a:moveTo>
                  <a:cubicBezTo>
                    <a:pt x="158966" y="1924"/>
                    <a:pt x="351122" y="3894"/>
                    <a:pt x="462762" y="0"/>
                  </a:cubicBezTo>
                  <a:cubicBezTo>
                    <a:pt x="574402" y="-3894"/>
                    <a:pt x="811166" y="24827"/>
                    <a:pt x="964087" y="0"/>
                  </a:cubicBezTo>
                  <a:cubicBezTo>
                    <a:pt x="1065342" y="67921"/>
                    <a:pt x="1203865" y="265343"/>
                    <a:pt x="1348240" y="384153"/>
                  </a:cubicBezTo>
                  <a:cubicBezTo>
                    <a:pt x="1252748" y="502911"/>
                    <a:pt x="1096937" y="623961"/>
                    <a:pt x="964087" y="768306"/>
                  </a:cubicBezTo>
                  <a:cubicBezTo>
                    <a:pt x="844932" y="790197"/>
                    <a:pt x="632838" y="767167"/>
                    <a:pt x="510966" y="768306"/>
                  </a:cubicBezTo>
                  <a:cubicBezTo>
                    <a:pt x="389094" y="769445"/>
                    <a:pt x="244069" y="748641"/>
                    <a:pt x="0" y="768306"/>
                  </a:cubicBezTo>
                  <a:cubicBezTo>
                    <a:pt x="-5458" y="653210"/>
                    <a:pt x="9993" y="506156"/>
                    <a:pt x="0" y="407202"/>
                  </a:cubicBezTo>
                  <a:cubicBezTo>
                    <a:pt x="-9993" y="308248"/>
                    <a:pt x="-6995" y="129775"/>
                    <a:pt x="0" y="0"/>
                  </a:cubicBezTo>
                  <a:close/>
                </a:path>
                <a:path w="1348240" h="768306" stroke="0" extrusionOk="0">
                  <a:moveTo>
                    <a:pt x="0" y="0"/>
                  </a:moveTo>
                  <a:cubicBezTo>
                    <a:pt x="142310" y="9525"/>
                    <a:pt x="306761" y="-7987"/>
                    <a:pt x="462762" y="0"/>
                  </a:cubicBezTo>
                  <a:cubicBezTo>
                    <a:pt x="618763" y="7987"/>
                    <a:pt x="828228" y="-1288"/>
                    <a:pt x="964087" y="0"/>
                  </a:cubicBezTo>
                  <a:cubicBezTo>
                    <a:pt x="1064259" y="137655"/>
                    <a:pt x="1192801" y="260808"/>
                    <a:pt x="1348240" y="384153"/>
                  </a:cubicBezTo>
                  <a:cubicBezTo>
                    <a:pt x="1172073" y="531374"/>
                    <a:pt x="1043802" y="654283"/>
                    <a:pt x="964087" y="768306"/>
                  </a:cubicBezTo>
                  <a:cubicBezTo>
                    <a:pt x="772103" y="778492"/>
                    <a:pt x="613248" y="774442"/>
                    <a:pt x="501325" y="768306"/>
                  </a:cubicBezTo>
                  <a:cubicBezTo>
                    <a:pt x="389402" y="762170"/>
                    <a:pt x="221728" y="778240"/>
                    <a:pt x="0" y="768306"/>
                  </a:cubicBezTo>
                  <a:cubicBezTo>
                    <a:pt x="-3269" y="576375"/>
                    <a:pt x="-3899" y="491147"/>
                    <a:pt x="0" y="376470"/>
                  </a:cubicBezTo>
                  <a:cubicBezTo>
                    <a:pt x="3899" y="261793"/>
                    <a:pt x="3908" y="139567"/>
                    <a:pt x="0" y="0"/>
                  </a:cubicBezTo>
                  <a:close/>
                </a:path>
              </a:pathLst>
            </a:custGeom>
            <a:solidFill>
              <a:srgbClr val="92D050"/>
            </a:solidFill>
            <a:ln>
              <a:solidFill>
                <a:srgbClr val="92D050"/>
              </a:solidFill>
              <a:extLst>
                <a:ext uri="{C807C97D-BFC1-408E-A445-0C87EB9F89A2}">
                  <ask:lineSketchStyleProps xmlns:ask="http://schemas.microsoft.com/office/drawing/2018/sketchyshapes" sd="912556991">
                    <a:prstGeom prst="homePlate">
                      <a:avLst/>
                    </a:prstGeom>
                    <ask:type>
                      <ask:lineSketchFreehand/>
                    </ask:type>
                  </ask:lineSketchStyleProps>
                </a:ext>
              </a:extLst>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74" name="テキスト ボックス 73">
              <a:extLst>
                <a:ext uri="{FF2B5EF4-FFF2-40B4-BE49-F238E27FC236}">
                  <a16:creationId xmlns:a16="http://schemas.microsoft.com/office/drawing/2014/main" id="{6AAD898A-1E9C-49C5-DBB8-1719688F82B8}"/>
                </a:ext>
              </a:extLst>
            </p:cNvPr>
            <p:cNvSpPr txBox="1"/>
            <p:nvPr/>
          </p:nvSpPr>
          <p:spPr>
            <a:xfrm>
              <a:off x="3438026" y="1158420"/>
              <a:ext cx="1044718" cy="307777"/>
            </a:xfrm>
            <a:prstGeom prst="rect">
              <a:avLst/>
            </a:prstGeom>
            <a:noFill/>
          </p:spPr>
          <p:txBody>
            <a:bodyPr wrap="square" rtlCol="0">
              <a:spAutoFit/>
            </a:bodyPr>
            <a:lstStyle/>
            <a:p>
              <a:pPr algn="ctr"/>
              <a:r>
                <a:rPr kumimoji="1" lang="en-US" altLang="ja-JP" sz="1400" u="sng" dirty="0">
                  <a:solidFill>
                    <a:schemeClr val="bg1"/>
                  </a:solidFill>
                  <a:latin typeface="HGS創英角ﾎﾟｯﾌﾟ体" panose="040B0A00000000000000" pitchFamily="50" charset="-128"/>
                  <a:ea typeface="HGS創英角ﾎﾟｯﾌﾟ体" panose="040B0A00000000000000" pitchFamily="50" charset="-128"/>
                </a:rPr>
                <a:t>5</a:t>
              </a:r>
              <a:r>
                <a:rPr kumimoji="1" lang="ja-JP" altLang="en-US" sz="1400" u="sng" dirty="0">
                  <a:solidFill>
                    <a:schemeClr val="bg1"/>
                  </a:solidFill>
                  <a:latin typeface="HGS創英角ﾎﾟｯﾌﾟ体" panose="040B0A00000000000000" pitchFamily="50" charset="-128"/>
                  <a:ea typeface="HGS創英角ﾎﾟｯﾌﾟ体" panose="040B0A00000000000000" pitchFamily="50" charset="-128"/>
                </a:rPr>
                <a:t>～</a:t>
              </a:r>
              <a:r>
                <a:rPr kumimoji="1" lang="en-US" altLang="ja-JP" sz="1400" u="sng" dirty="0">
                  <a:solidFill>
                    <a:schemeClr val="bg1"/>
                  </a:solidFill>
                  <a:latin typeface="HGS創英角ﾎﾟｯﾌﾟ体" panose="040B0A00000000000000" pitchFamily="50" charset="-128"/>
                  <a:ea typeface="HGS創英角ﾎﾟｯﾌﾟ体" panose="040B0A00000000000000" pitchFamily="50" charset="-128"/>
                </a:rPr>
                <a:t>10</a:t>
              </a:r>
              <a:r>
                <a:rPr kumimoji="1" lang="ja-JP" altLang="en-US" sz="1400" u="sng" dirty="0">
                  <a:solidFill>
                    <a:schemeClr val="bg1"/>
                  </a:solidFill>
                  <a:latin typeface="HGS創英角ﾎﾟｯﾌﾟ体" panose="040B0A00000000000000" pitchFamily="50" charset="-128"/>
                  <a:ea typeface="HGS創英角ﾎﾟｯﾌﾟ体" panose="040B0A00000000000000" pitchFamily="50" charset="-128"/>
                </a:rPr>
                <a:t>月</a:t>
              </a:r>
              <a:endParaRPr kumimoji="1" lang="en-US" altLang="ja-JP" sz="1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5" name="テキスト ボックス 74">
              <a:extLst>
                <a:ext uri="{FF2B5EF4-FFF2-40B4-BE49-F238E27FC236}">
                  <a16:creationId xmlns:a16="http://schemas.microsoft.com/office/drawing/2014/main" id="{4765049D-861C-FC3F-91A1-EDD35933B135}"/>
                </a:ext>
              </a:extLst>
            </p:cNvPr>
            <p:cNvSpPr txBox="1"/>
            <p:nvPr/>
          </p:nvSpPr>
          <p:spPr>
            <a:xfrm>
              <a:off x="3438025" y="1474476"/>
              <a:ext cx="1044718" cy="307777"/>
            </a:xfrm>
            <a:prstGeom prst="rect">
              <a:avLst/>
            </a:prstGeom>
            <a:noFill/>
          </p:spPr>
          <p:txBody>
            <a:bodyPr wrap="square" rtlCol="0">
              <a:spAutoFit/>
            </a:bodyPr>
            <a:lstStyle/>
            <a:p>
              <a:pPr algn="ctr"/>
              <a:r>
                <a:rPr kumimoji="1" lang="ja-JP" altLang="en-US" sz="1400" dirty="0">
                  <a:solidFill>
                    <a:schemeClr val="bg1"/>
                  </a:solidFill>
                  <a:latin typeface="HGS創英角ﾎﾟｯﾌﾟ体" panose="040B0A00000000000000" pitchFamily="50" charset="-128"/>
                  <a:ea typeface="HGS創英角ﾎﾟｯﾌﾟ体" panose="040B0A00000000000000" pitchFamily="50" charset="-128"/>
                </a:rPr>
                <a:t>募集</a:t>
              </a:r>
              <a:endParaRPr kumimoji="1" lang="en-US" altLang="ja-JP" sz="1400" dirty="0">
                <a:solidFill>
                  <a:schemeClr val="bg1"/>
                </a:solidFill>
                <a:latin typeface="HGS創英角ﾎﾟｯﾌﾟ体" panose="040B0A00000000000000" pitchFamily="50" charset="-128"/>
                <a:ea typeface="HGS創英角ﾎﾟｯﾌﾟ体" panose="040B0A00000000000000" pitchFamily="50" charset="-128"/>
              </a:endParaRPr>
            </a:p>
          </p:txBody>
        </p:sp>
      </p:grpSp>
      <p:grpSp>
        <p:nvGrpSpPr>
          <p:cNvPr id="77" name="グループ化 76">
            <a:extLst>
              <a:ext uri="{FF2B5EF4-FFF2-40B4-BE49-F238E27FC236}">
                <a16:creationId xmlns:a16="http://schemas.microsoft.com/office/drawing/2014/main" id="{10C6B1D6-4AD1-066C-F988-31C48DE3212C}"/>
              </a:ext>
            </a:extLst>
          </p:cNvPr>
          <p:cNvGrpSpPr/>
          <p:nvPr/>
        </p:nvGrpSpPr>
        <p:grpSpPr>
          <a:xfrm>
            <a:off x="3450796" y="8751458"/>
            <a:ext cx="1559975" cy="768306"/>
            <a:chOff x="3441699" y="1114852"/>
            <a:chExt cx="1348241" cy="768306"/>
          </a:xfrm>
        </p:grpSpPr>
        <p:sp>
          <p:nvSpPr>
            <p:cNvPr id="78" name="矢印: 五方向 77">
              <a:extLst>
                <a:ext uri="{FF2B5EF4-FFF2-40B4-BE49-F238E27FC236}">
                  <a16:creationId xmlns:a16="http://schemas.microsoft.com/office/drawing/2014/main" id="{1E49530F-F2DA-C76B-F4BA-361E9C0AAEB5}"/>
                </a:ext>
              </a:extLst>
            </p:cNvPr>
            <p:cNvSpPr/>
            <p:nvPr/>
          </p:nvSpPr>
          <p:spPr>
            <a:xfrm>
              <a:off x="3441700" y="1114852"/>
              <a:ext cx="1348240" cy="768306"/>
            </a:xfrm>
            <a:custGeom>
              <a:avLst/>
              <a:gdLst>
                <a:gd name="csX0" fmla="*/ 0 w 1348240"/>
                <a:gd name="csY0" fmla="*/ 0 h 768306"/>
                <a:gd name="csX1" fmla="*/ 462762 w 1348240"/>
                <a:gd name="csY1" fmla="*/ 0 h 768306"/>
                <a:gd name="csX2" fmla="*/ 964087 w 1348240"/>
                <a:gd name="csY2" fmla="*/ 0 h 768306"/>
                <a:gd name="csX3" fmla="*/ 1348240 w 1348240"/>
                <a:gd name="csY3" fmla="*/ 384153 h 768306"/>
                <a:gd name="csX4" fmla="*/ 964087 w 1348240"/>
                <a:gd name="csY4" fmla="*/ 768306 h 768306"/>
                <a:gd name="csX5" fmla="*/ 510966 w 1348240"/>
                <a:gd name="csY5" fmla="*/ 768306 h 768306"/>
                <a:gd name="csX6" fmla="*/ 0 w 1348240"/>
                <a:gd name="csY6" fmla="*/ 768306 h 768306"/>
                <a:gd name="csX7" fmla="*/ 0 w 1348240"/>
                <a:gd name="csY7" fmla="*/ 407202 h 768306"/>
                <a:gd name="csX8" fmla="*/ 0 w 1348240"/>
                <a:gd name="csY8" fmla="*/ 0 h 7683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8240" h="768306" fill="none" extrusionOk="0">
                  <a:moveTo>
                    <a:pt x="0" y="0"/>
                  </a:moveTo>
                  <a:cubicBezTo>
                    <a:pt x="158966" y="1924"/>
                    <a:pt x="351122" y="3894"/>
                    <a:pt x="462762" y="0"/>
                  </a:cubicBezTo>
                  <a:cubicBezTo>
                    <a:pt x="574402" y="-3894"/>
                    <a:pt x="811166" y="24827"/>
                    <a:pt x="964087" y="0"/>
                  </a:cubicBezTo>
                  <a:cubicBezTo>
                    <a:pt x="1065342" y="67921"/>
                    <a:pt x="1203865" y="265343"/>
                    <a:pt x="1348240" y="384153"/>
                  </a:cubicBezTo>
                  <a:cubicBezTo>
                    <a:pt x="1252748" y="502911"/>
                    <a:pt x="1096937" y="623961"/>
                    <a:pt x="964087" y="768306"/>
                  </a:cubicBezTo>
                  <a:cubicBezTo>
                    <a:pt x="844932" y="790197"/>
                    <a:pt x="632838" y="767167"/>
                    <a:pt x="510966" y="768306"/>
                  </a:cubicBezTo>
                  <a:cubicBezTo>
                    <a:pt x="389094" y="769445"/>
                    <a:pt x="244069" y="748641"/>
                    <a:pt x="0" y="768306"/>
                  </a:cubicBezTo>
                  <a:cubicBezTo>
                    <a:pt x="-5458" y="653210"/>
                    <a:pt x="9993" y="506156"/>
                    <a:pt x="0" y="407202"/>
                  </a:cubicBezTo>
                  <a:cubicBezTo>
                    <a:pt x="-9993" y="308248"/>
                    <a:pt x="-6995" y="129775"/>
                    <a:pt x="0" y="0"/>
                  </a:cubicBezTo>
                  <a:close/>
                </a:path>
                <a:path w="1348240" h="768306" stroke="0" extrusionOk="0">
                  <a:moveTo>
                    <a:pt x="0" y="0"/>
                  </a:moveTo>
                  <a:cubicBezTo>
                    <a:pt x="142310" y="9525"/>
                    <a:pt x="306761" y="-7987"/>
                    <a:pt x="462762" y="0"/>
                  </a:cubicBezTo>
                  <a:cubicBezTo>
                    <a:pt x="618763" y="7987"/>
                    <a:pt x="828228" y="-1288"/>
                    <a:pt x="964087" y="0"/>
                  </a:cubicBezTo>
                  <a:cubicBezTo>
                    <a:pt x="1064259" y="137655"/>
                    <a:pt x="1192801" y="260808"/>
                    <a:pt x="1348240" y="384153"/>
                  </a:cubicBezTo>
                  <a:cubicBezTo>
                    <a:pt x="1172073" y="531374"/>
                    <a:pt x="1043802" y="654283"/>
                    <a:pt x="964087" y="768306"/>
                  </a:cubicBezTo>
                  <a:cubicBezTo>
                    <a:pt x="772103" y="778492"/>
                    <a:pt x="613248" y="774442"/>
                    <a:pt x="501325" y="768306"/>
                  </a:cubicBezTo>
                  <a:cubicBezTo>
                    <a:pt x="389402" y="762170"/>
                    <a:pt x="221728" y="778240"/>
                    <a:pt x="0" y="768306"/>
                  </a:cubicBezTo>
                  <a:cubicBezTo>
                    <a:pt x="-3269" y="576375"/>
                    <a:pt x="-3899" y="491147"/>
                    <a:pt x="0" y="376470"/>
                  </a:cubicBezTo>
                  <a:cubicBezTo>
                    <a:pt x="3899" y="261793"/>
                    <a:pt x="3908" y="139567"/>
                    <a:pt x="0" y="0"/>
                  </a:cubicBezTo>
                  <a:close/>
                </a:path>
              </a:pathLst>
            </a:custGeom>
            <a:solidFill>
              <a:srgbClr val="5FD773"/>
            </a:solidFill>
            <a:ln>
              <a:extLst>
                <a:ext uri="{C807C97D-BFC1-408E-A445-0C87EB9F89A2}">
                  <ask:lineSketchStyleProps xmlns:ask="http://schemas.microsoft.com/office/drawing/2018/sketchyshapes" sd="912556991">
                    <a:prstGeom prst="homePlate">
                      <a:avLst/>
                    </a:prstGeom>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79" name="テキスト ボックス 78">
              <a:extLst>
                <a:ext uri="{FF2B5EF4-FFF2-40B4-BE49-F238E27FC236}">
                  <a16:creationId xmlns:a16="http://schemas.microsoft.com/office/drawing/2014/main" id="{6B496B1E-225F-E729-ACC8-E695C666C4C8}"/>
                </a:ext>
              </a:extLst>
            </p:cNvPr>
            <p:cNvSpPr txBox="1"/>
            <p:nvPr/>
          </p:nvSpPr>
          <p:spPr>
            <a:xfrm>
              <a:off x="3441699" y="1168934"/>
              <a:ext cx="1027862" cy="307777"/>
            </a:xfrm>
            <a:prstGeom prst="rect">
              <a:avLst/>
            </a:prstGeom>
            <a:noFill/>
          </p:spPr>
          <p:txBody>
            <a:bodyPr wrap="square" rtlCol="0">
              <a:spAutoFit/>
            </a:bodyPr>
            <a:lstStyle/>
            <a:p>
              <a:pPr algn="ctr"/>
              <a:r>
                <a:rPr kumimoji="1" lang="en-US" altLang="ja-JP" sz="1400" u="sng" dirty="0">
                  <a:solidFill>
                    <a:schemeClr val="bg1"/>
                  </a:solidFill>
                  <a:latin typeface="HGS創英角ﾎﾟｯﾌﾟ体" panose="040B0A00000000000000" pitchFamily="50" charset="-128"/>
                  <a:ea typeface="HGS創英角ﾎﾟｯﾌﾟ体" panose="040B0A00000000000000" pitchFamily="50" charset="-128"/>
                </a:rPr>
                <a:t>12</a:t>
              </a:r>
              <a:r>
                <a:rPr kumimoji="1" lang="ja-JP" altLang="en-US" sz="1400" u="sng" dirty="0">
                  <a:solidFill>
                    <a:schemeClr val="bg1"/>
                  </a:solidFill>
                  <a:latin typeface="HGS創英角ﾎﾟｯﾌﾟ体" panose="040B0A00000000000000" pitchFamily="50" charset="-128"/>
                  <a:ea typeface="HGS創英角ﾎﾟｯﾌﾟ体" panose="040B0A00000000000000" pitchFamily="50" charset="-128"/>
                </a:rPr>
                <a:t>月</a:t>
              </a:r>
              <a:endParaRPr kumimoji="1" lang="en-US" altLang="ja-JP" sz="1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80" name="テキスト ボックス 79">
              <a:extLst>
                <a:ext uri="{FF2B5EF4-FFF2-40B4-BE49-F238E27FC236}">
                  <a16:creationId xmlns:a16="http://schemas.microsoft.com/office/drawing/2014/main" id="{EE686B99-A859-67BF-988D-E397B644DCA9}"/>
                </a:ext>
              </a:extLst>
            </p:cNvPr>
            <p:cNvSpPr txBox="1"/>
            <p:nvPr/>
          </p:nvSpPr>
          <p:spPr>
            <a:xfrm>
              <a:off x="3441699" y="1476711"/>
              <a:ext cx="1027861" cy="307777"/>
            </a:xfrm>
            <a:prstGeom prst="rect">
              <a:avLst/>
            </a:prstGeom>
            <a:noFill/>
          </p:spPr>
          <p:txBody>
            <a:bodyPr wrap="square" rtlCol="0">
              <a:spAutoFit/>
            </a:bodyPr>
            <a:lstStyle/>
            <a:p>
              <a:pPr algn="ctr"/>
              <a:r>
                <a:rPr kumimoji="1" lang="ja-JP" altLang="en-US" sz="1400" dirty="0">
                  <a:solidFill>
                    <a:schemeClr val="bg1"/>
                  </a:solidFill>
                  <a:latin typeface="HGS創英角ﾎﾟｯﾌﾟ体" panose="040B0A00000000000000" pitchFamily="50" charset="-128"/>
                  <a:ea typeface="HGS創英角ﾎﾟｯﾌﾟ体" panose="040B0A00000000000000" pitchFamily="50" charset="-128"/>
                </a:rPr>
                <a:t>結果通知</a:t>
              </a:r>
              <a:endParaRPr kumimoji="1" lang="en-US" altLang="ja-JP" sz="1400" dirty="0">
                <a:solidFill>
                  <a:schemeClr val="bg1"/>
                </a:solidFill>
                <a:latin typeface="HGS創英角ﾎﾟｯﾌﾟ体" panose="040B0A00000000000000" pitchFamily="50" charset="-128"/>
                <a:ea typeface="HGS創英角ﾎﾟｯﾌﾟ体" panose="040B0A00000000000000" pitchFamily="50" charset="-128"/>
              </a:endParaRPr>
            </a:p>
          </p:txBody>
        </p:sp>
      </p:grpSp>
      <p:sp>
        <p:nvSpPr>
          <p:cNvPr id="19" name="テキスト ボックス 18">
            <a:extLst>
              <a:ext uri="{FF2B5EF4-FFF2-40B4-BE49-F238E27FC236}">
                <a16:creationId xmlns:a16="http://schemas.microsoft.com/office/drawing/2014/main" id="{1A51C4F6-CC0E-4B28-0231-C6C380AE6999}"/>
              </a:ext>
            </a:extLst>
          </p:cNvPr>
          <p:cNvSpPr txBox="1"/>
          <p:nvPr/>
        </p:nvSpPr>
        <p:spPr>
          <a:xfrm>
            <a:off x="4128940" y="2604305"/>
            <a:ext cx="2473880" cy="461665"/>
          </a:xfrm>
          <a:prstGeom prst="rect">
            <a:avLst/>
          </a:prstGeom>
          <a:noFill/>
        </p:spPr>
        <p:txBody>
          <a:bodyPr wrap="square" rtlCol="0">
            <a:spAutoFit/>
          </a:bodyPr>
          <a:lstStyle/>
          <a:p>
            <a:pPr algn="ctr"/>
            <a:r>
              <a:rPr kumimoji="1" lang="ja-JP" altLang="en-US" sz="1200" dirty="0">
                <a:latin typeface="HGS創英角ﾎﾟｯﾌﾟ体" panose="040B0A00000000000000" pitchFamily="50" charset="-128"/>
                <a:ea typeface="HGS創英角ﾎﾟｯﾌﾟ体" panose="040B0A00000000000000" pitchFamily="50" charset="-128"/>
              </a:rPr>
              <a:t>過去の受賞講座は、</a:t>
            </a:r>
            <a:endParaRPr kumimoji="1" lang="en-US" altLang="ja-JP" sz="1200" dirty="0">
              <a:latin typeface="HGS創英角ﾎﾟｯﾌﾟ体" panose="040B0A00000000000000" pitchFamily="50" charset="-128"/>
              <a:ea typeface="HGS創英角ﾎﾟｯﾌﾟ体" panose="040B0A00000000000000" pitchFamily="50" charset="-128"/>
            </a:endParaRPr>
          </a:p>
          <a:p>
            <a:pPr algn="ctr"/>
            <a:r>
              <a:rPr kumimoji="1" lang="ja-JP" altLang="en-US" sz="1200" dirty="0">
                <a:latin typeface="HGS創英角ﾎﾟｯﾌﾟ体" panose="040B0A00000000000000" pitchFamily="50" charset="-128"/>
                <a:ea typeface="HGS創英角ﾎﾟｯﾌﾟ体" panose="040B0A00000000000000" pitchFamily="50" charset="-128"/>
              </a:rPr>
              <a:t>ちばりすネット</a:t>
            </a:r>
            <a:r>
              <a:rPr kumimoji="1" lang="en-US" altLang="ja-JP" sz="1200" dirty="0">
                <a:latin typeface="HGS創英角ﾎﾟｯﾌﾟ体" panose="040B0A00000000000000" pitchFamily="50" charset="-128"/>
                <a:ea typeface="HGS創英角ﾎﾟｯﾌﾟ体" panose="040B0A00000000000000" pitchFamily="50" charset="-128"/>
              </a:rPr>
              <a:t>plus</a:t>
            </a:r>
            <a:r>
              <a:rPr kumimoji="1" lang="ja-JP" altLang="en-US" sz="1200" dirty="0">
                <a:latin typeface="HGS創英角ﾎﾟｯﾌﾟ体" panose="040B0A00000000000000" pitchFamily="50" charset="-128"/>
                <a:ea typeface="HGS創英角ﾎﾟｯﾌﾟ体" panose="040B0A00000000000000" pitchFamily="50" charset="-128"/>
              </a:rPr>
              <a:t>で発信中！</a:t>
            </a:r>
          </a:p>
        </p:txBody>
      </p:sp>
      <p:pic>
        <p:nvPicPr>
          <p:cNvPr id="21" name="図 20" descr="持つ, 男, 板, 立つ が含まれている画像&#10;&#10;AI によって生成されたコンテンツは間違っている可能性があります。">
            <a:extLst>
              <a:ext uri="{FF2B5EF4-FFF2-40B4-BE49-F238E27FC236}">
                <a16:creationId xmlns:a16="http://schemas.microsoft.com/office/drawing/2014/main" id="{15648261-00B3-B1F9-4337-E498602E4CC7}"/>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42002" y="2139939"/>
            <a:ext cx="1071346" cy="1071346"/>
          </a:xfrm>
          <a:prstGeom prst="rect">
            <a:avLst/>
          </a:prstGeom>
        </p:spPr>
      </p:pic>
      <p:pic>
        <p:nvPicPr>
          <p:cNvPr id="23" name="図 22">
            <a:extLst>
              <a:ext uri="{FF2B5EF4-FFF2-40B4-BE49-F238E27FC236}">
                <a16:creationId xmlns:a16="http://schemas.microsoft.com/office/drawing/2014/main" id="{2B9AE07C-761B-21A8-F471-17DAA780E03E}"/>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256" y="2007275"/>
            <a:ext cx="1359402" cy="1359402"/>
          </a:xfrm>
          <a:prstGeom prst="rect">
            <a:avLst/>
          </a:prstGeom>
        </p:spPr>
      </p:pic>
      <p:pic>
        <p:nvPicPr>
          <p:cNvPr id="25" name="図 24" descr="ウィンドウ が含まれている画像&#10;&#10;AI によって生成されたコンテンツは間違っている可能性があります。">
            <a:extLst>
              <a:ext uri="{FF2B5EF4-FFF2-40B4-BE49-F238E27FC236}">
                <a16:creationId xmlns:a16="http://schemas.microsoft.com/office/drawing/2014/main" id="{A1E27572-DDC7-492C-4116-C8BD9BFB6E5A}"/>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760107" y="1995948"/>
            <a:ext cx="1332562" cy="1332562"/>
          </a:xfrm>
          <a:prstGeom prst="rect">
            <a:avLst/>
          </a:prstGeom>
        </p:spPr>
      </p:pic>
      <p:cxnSp>
        <p:nvCxnSpPr>
          <p:cNvPr id="3" name="直線コネクタ 2">
            <a:extLst>
              <a:ext uri="{FF2B5EF4-FFF2-40B4-BE49-F238E27FC236}">
                <a16:creationId xmlns:a16="http://schemas.microsoft.com/office/drawing/2014/main" id="{799CEFD5-64EB-D063-AE55-2E2C8ACA922C}"/>
              </a:ext>
            </a:extLst>
          </p:cNvPr>
          <p:cNvCxnSpPr>
            <a:cxnSpLocks/>
          </p:cNvCxnSpPr>
          <p:nvPr/>
        </p:nvCxnSpPr>
        <p:spPr>
          <a:xfrm>
            <a:off x="391274" y="4837138"/>
            <a:ext cx="4889061"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57B8A08D-8548-3937-CCCE-491440188EAE}"/>
              </a:ext>
            </a:extLst>
          </p:cNvPr>
          <p:cNvCxnSpPr>
            <a:cxnSpLocks/>
          </p:cNvCxnSpPr>
          <p:nvPr/>
        </p:nvCxnSpPr>
        <p:spPr>
          <a:xfrm>
            <a:off x="391274" y="6231598"/>
            <a:ext cx="4889061"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4B7E0F73-B104-9E4A-9524-9AF432BEDA08}"/>
              </a:ext>
            </a:extLst>
          </p:cNvPr>
          <p:cNvSpPr txBox="1"/>
          <p:nvPr/>
        </p:nvSpPr>
        <p:spPr>
          <a:xfrm>
            <a:off x="605443" y="6778543"/>
            <a:ext cx="4725197" cy="669414"/>
          </a:xfrm>
          <a:prstGeom prst="rect">
            <a:avLst/>
          </a:prstGeom>
          <a:noFill/>
        </p:spPr>
        <p:txBody>
          <a:bodyPr wrap="square" rtlCol="0">
            <a:spAutoFit/>
          </a:bodyPr>
          <a:lstStyle/>
          <a:p>
            <a:r>
              <a:rPr kumimoji="1" lang="ja-JP" altLang="en-US" sz="1250" dirty="0">
                <a:latin typeface="HGS創英角ﾎﾟｯﾌﾟ体" panose="040B0A00000000000000" pitchFamily="50" charset="-128"/>
                <a:ea typeface="HGS創英角ﾎﾟｯﾌﾟ体" panose="040B0A00000000000000" pitchFamily="50" charset="-128"/>
              </a:rPr>
              <a:t>応募書類や実施要項等は「ちばりすネット</a:t>
            </a:r>
            <a:r>
              <a:rPr kumimoji="1" lang="en-US" altLang="ja-JP" sz="1250" dirty="0">
                <a:latin typeface="HGS創英角ﾎﾟｯﾌﾟ体" panose="040B0A00000000000000" pitchFamily="50" charset="-128"/>
                <a:ea typeface="HGS創英角ﾎﾟｯﾌﾟ体" panose="040B0A00000000000000" pitchFamily="50" charset="-128"/>
              </a:rPr>
              <a:t>plus</a:t>
            </a:r>
            <a:r>
              <a:rPr kumimoji="1" lang="ja-JP" altLang="en-US" sz="1250" dirty="0">
                <a:latin typeface="HGS創英角ﾎﾟｯﾌﾟ体" panose="040B0A00000000000000" pitchFamily="50" charset="-128"/>
                <a:ea typeface="HGS創英角ﾎﾟｯﾌﾟ体" panose="040B0A00000000000000" pitchFamily="50" charset="-128"/>
              </a:rPr>
              <a:t>」から</a:t>
            </a:r>
            <a:endParaRPr kumimoji="1" lang="en-US" altLang="ja-JP" sz="1250" dirty="0">
              <a:latin typeface="HGS創英角ﾎﾟｯﾌﾟ体" panose="040B0A00000000000000" pitchFamily="50" charset="-128"/>
              <a:ea typeface="HGS創英角ﾎﾟｯﾌﾟ体" panose="040B0A00000000000000" pitchFamily="50" charset="-128"/>
            </a:endParaRPr>
          </a:p>
          <a:p>
            <a:r>
              <a:rPr kumimoji="1" lang="ja-JP" altLang="en-US" sz="1250" dirty="0">
                <a:latin typeface="HGS創英角ﾎﾟｯﾌﾟ体" panose="040B0A00000000000000" pitchFamily="50" charset="-128"/>
                <a:ea typeface="HGS創英角ﾎﾟｯﾌﾟ体" panose="040B0A00000000000000" pitchFamily="50" charset="-128"/>
              </a:rPr>
              <a:t>ダウンロードできます。</a:t>
            </a:r>
            <a:endParaRPr kumimoji="1" lang="en-US" altLang="ja-JP" sz="1250" dirty="0">
              <a:latin typeface="HGS創英角ﾎﾟｯﾌﾟ体" panose="040B0A00000000000000" pitchFamily="50" charset="-128"/>
              <a:ea typeface="HGS創英角ﾎﾟｯﾌﾟ体" panose="040B0A00000000000000" pitchFamily="50" charset="-128"/>
            </a:endParaRPr>
          </a:p>
          <a:p>
            <a:r>
              <a:rPr kumimoji="1" lang="en-US" altLang="ja-JP" sz="1250" dirty="0">
                <a:latin typeface="HGS創英角ﾎﾟｯﾌﾟ体" panose="040B0A00000000000000" pitchFamily="50" charset="-128"/>
                <a:ea typeface="HGS創英角ﾎﾟｯﾌﾟ体" panose="040B0A00000000000000" pitchFamily="50" charset="-128"/>
              </a:rPr>
              <a:t>https://www.skplaza.pref.chiba.lg.jp/clis-net/award/r8</a:t>
            </a:r>
            <a:endParaRPr kumimoji="1" lang="ja-JP" altLang="en-US" sz="1250" dirty="0">
              <a:latin typeface="HGS創英角ﾎﾟｯﾌﾟ体" panose="040B0A00000000000000" pitchFamily="50" charset="-128"/>
              <a:ea typeface="HGS創英角ﾎﾟｯﾌﾟ体" panose="040B0A00000000000000" pitchFamily="50" charset="-128"/>
            </a:endParaRPr>
          </a:p>
        </p:txBody>
      </p:sp>
      <p:sp>
        <p:nvSpPr>
          <p:cNvPr id="10" name="四角形: 角を丸くする 9">
            <a:extLst>
              <a:ext uri="{FF2B5EF4-FFF2-40B4-BE49-F238E27FC236}">
                <a16:creationId xmlns:a16="http://schemas.microsoft.com/office/drawing/2014/main" id="{1E0B480D-54AC-D0F9-FA1B-C62C0F504C8C}"/>
              </a:ext>
            </a:extLst>
          </p:cNvPr>
          <p:cNvSpPr/>
          <p:nvPr/>
        </p:nvSpPr>
        <p:spPr>
          <a:xfrm>
            <a:off x="605444" y="6548420"/>
            <a:ext cx="5647114" cy="150016"/>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創英角ﾎﾟｯﾌﾟ体" panose="040B0A00000000000000" pitchFamily="50" charset="-128"/>
              <a:ea typeface="HGS創英角ﾎﾟｯﾌﾟ体" panose="040B0A00000000000000" pitchFamily="50" charset="-128"/>
            </a:endParaRPr>
          </a:p>
        </p:txBody>
      </p:sp>
      <p:sp>
        <p:nvSpPr>
          <p:cNvPr id="12" name="フローチャート: 結合子 11">
            <a:extLst>
              <a:ext uri="{FF2B5EF4-FFF2-40B4-BE49-F238E27FC236}">
                <a16:creationId xmlns:a16="http://schemas.microsoft.com/office/drawing/2014/main" id="{89F06D74-A862-3DC6-E0F0-638EE1AFD6F5}"/>
              </a:ext>
            </a:extLst>
          </p:cNvPr>
          <p:cNvSpPr/>
          <p:nvPr/>
        </p:nvSpPr>
        <p:spPr>
          <a:xfrm>
            <a:off x="6366942" y="6519218"/>
            <a:ext cx="234802" cy="212001"/>
          </a:xfrm>
          <a:prstGeom prst="flowChartConnector">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創英角ﾎﾟｯﾌﾟ体" panose="040B0A00000000000000" pitchFamily="50" charset="-128"/>
              <a:ea typeface="HGS創英角ﾎﾟｯﾌﾟ体" panose="040B0A00000000000000" pitchFamily="50" charset="-128"/>
            </a:endParaRPr>
          </a:p>
        </p:txBody>
      </p:sp>
      <p:sp>
        <p:nvSpPr>
          <p:cNvPr id="13" name="四角形: 角を丸くする 12">
            <a:extLst>
              <a:ext uri="{FF2B5EF4-FFF2-40B4-BE49-F238E27FC236}">
                <a16:creationId xmlns:a16="http://schemas.microsoft.com/office/drawing/2014/main" id="{03C30420-4E5C-86B1-4F8C-9426AF516B21}"/>
              </a:ext>
            </a:extLst>
          </p:cNvPr>
          <p:cNvSpPr/>
          <p:nvPr/>
        </p:nvSpPr>
        <p:spPr>
          <a:xfrm>
            <a:off x="605444" y="7476042"/>
            <a:ext cx="5647114" cy="150016"/>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創英角ﾎﾟｯﾌﾟ体" panose="040B0A00000000000000" pitchFamily="50" charset="-128"/>
              <a:ea typeface="HGS創英角ﾎﾟｯﾌﾟ体" panose="040B0A00000000000000" pitchFamily="50" charset="-128"/>
            </a:endParaRPr>
          </a:p>
        </p:txBody>
      </p:sp>
      <p:sp>
        <p:nvSpPr>
          <p:cNvPr id="15" name="フローチャート: 結合子 14">
            <a:extLst>
              <a:ext uri="{FF2B5EF4-FFF2-40B4-BE49-F238E27FC236}">
                <a16:creationId xmlns:a16="http://schemas.microsoft.com/office/drawing/2014/main" id="{2D4943C0-128E-2A91-A6DA-41C653583EE6}"/>
              </a:ext>
            </a:extLst>
          </p:cNvPr>
          <p:cNvSpPr/>
          <p:nvPr/>
        </p:nvSpPr>
        <p:spPr>
          <a:xfrm>
            <a:off x="6366942" y="7446840"/>
            <a:ext cx="234802" cy="212001"/>
          </a:xfrm>
          <a:prstGeom prst="flowChartConnector">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創英角ﾎﾟｯﾌﾟ体" panose="040B0A00000000000000" pitchFamily="50" charset="-128"/>
              <a:ea typeface="HGS創英角ﾎﾟｯﾌﾟ体" panose="040B0A00000000000000" pitchFamily="50" charset="-128"/>
            </a:endParaRPr>
          </a:p>
        </p:txBody>
      </p:sp>
      <p:pic>
        <p:nvPicPr>
          <p:cNvPr id="27" name="図 26" descr="QR コード&#10;&#10;AI によって生成されたコンテンツは間違っている可能性があります。">
            <a:extLst>
              <a:ext uri="{FF2B5EF4-FFF2-40B4-BE49-F238E27FC236}">
                <a16:creationId xmlns:a16="http://schemas.microsoft.com/office/drawing/2014/main" id="{AC38150C-6F22-6A25-3DB1-F1D69DA5C9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3261" y="6762814"/>
            <a:ext cx="669297" cy="669297"/>
          </a:xfrm>
          <a:prstGeom prst="rect">
            <a:avLst/>
          </a:prstGeom>
        </p:spPr>
      </p:pic>
      <p:sp>
        <p:nvSpPr>
          <p:cNvPr id="18" name="フローチャート: 結合子 17">
            <a:extLst>
              <a:ext uri="{FF2B5EF4-FFF2-40B4-BE49-F238E27FC236}">
                <a16:creationId xmlns:a16="http://schemas.microsoft.com/office/drawing/2014/main" id="{986E3D5D-B004-221F-FE58-30CAB472E330}"/>
              </a:ext>
            </a:extLst>
          </p:cNvPr>
          <p:cNvSpPr/>
          <p:nvPr/>
        </p:nvSpPr>
        <p:spPr>
          <a:xfrm>
            <a:off x="256257" y="6519218"/>
            <a:ext cx="234802" cy="212001"/>
          </a:xfrm>
          <a:prstGeom prst="flowChartConnector">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創英角ﾎﾟｯﾌﾟ体" panose="040B0A00000000000000" pitchFamily="50" charset="-128"/>
              <a:ea typeface="HGS創英角ﾎﾟｯﾌﾟ体" panose="040B0A00000000000000" pitchFamily="50" charset="-128"/>
            </a:endParaRPr>
          </a:p>
        </p:txBody>
      </p:sp>
      <p:sp>
        <p:nvSpPr>
          <p:cNvPr id="20" name="フローチャート: 結合子 19">
            <a:extLst>
              <a:ext uri="{FF2B5EF4-FFF2-40B4-BE49-F238E27FC236}">
                <a16:creationId xmlns:a16="http://schemas.microsoft.com/office/drawing/2014/main" id="{B9A762FC-138C-0210-ECDC-D4875848E896}"/>
              </a:ext>
            </a:extLst>
          </p:cNvPr>
          <p:cNvSpPr/>
          <p:nvPr/>
        </p:nvSpPr>
        <p:spPr>
          <a:xfrm>
            <a:off x="256257" y="7446840"/>
            <a:ext cx="234802" cy="212001"/>
          </a:xfrm>
          <a:prstGeom prst="flowChartConnector">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創英角ﾎﾟｯﾌﾟ体" panose="040B0A00000000000000" pitchFamily="50" charset="-128"/>
              <a:ea typeface="HGS創英角ﾎﾟｯﾌﾟ体" panose="040B0A00000000000000" pitchFamily="50" charset="-128"/>
            </a:endParaRPr>
          </a:p>
        </p:txBody>
      </p:sp>
      <p:grpSp>
        <p:nvGrpSpPr>
          <p:cNvPr id="26" name="グループ化 25">
            <a:extLst>
              <a:ext uri="{FF2B5EF4-FFF2-40B4-BE49-F238E27FC236}">
                <a16:creationId xmlns:a16="http://schemas.microsoft.com/office/drawing/2014/main" id="{3A88AB71-D6BC-2976-83C9-1013D0172B11}"/>
              </a:ext>
            </a:extLst>
          </p:cNvPr>
          <p:cNvGrpSpPr/>
          <p:nvPr/>
        </p:nvGrpSpPr>
        <p:grpSpPr>
          <a:xfrm>
            <a:off x="4461477" y="993888"/>
            <a:ext cx="1929870" cy="1310817"/>
            <a:chOff x="4441647" y="855015"/>
            <a:chExt cx="1929870" cy="1310817"/>
          </a:xfrm>
        </p:grpSpPr>
        <p:pic>
          <p:nvPicPr>
            <p:cNvPr id="24" name="図 23" descr="タイムライン, QR コード&#10;&#10;AI 生成コンテンツは誤りを含む可能性があります。">
              <a:extLst>
                <a:ext uri="{FF2B5EF4-FFF2-40B4-BE49-F238E27FC236}">
                  <a16:creationId xmlns:a16="http://schemas.microsoft.com/office/drawing/2014/main" id="{6589DB18-16CE-F175-7A6D-BE37DFD59E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51792">
              <a:off x="5571524" y="1011176"/>
              <a:ext cx="799993" cy="1154656"/>
            </a:xfrm>
            <a:prstGeom prst="rect">
              <a:avLst/>
            </a:prstGeom>
            <a:effectLst>
              <a:outerShdw blurRad="50800" dist="38100" dir="2700000" algn="tl" rotWithShape="0">
                <a:prstClr val="black">
                  <a:alpha val="40000"/>
                </a:prstClr>
              </a:outerShdw>
            </a:effectLst>
          </p:spPr>
        </p:pic>
        <p:pic>
          <p:nvPicPr>
            <p:cNvPr id="17" name="図 16" descr="QR コード&#10;&#10;AI 生成コンテンツは誤りを含む可能性があります。">
              <a:extLst>
                <a:ext uri="{FF2B5EF4-FFF2-40B4-BE49-F238E27FC236}">
                  <a16:creationId xmlns:a16="http://schemas.microsoft.com/office/drawing/2014/main" id="{D0D3189E-ABB3-51D6-D64E-F2815A38F0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84931">
              <a:off x="5148851" y="904578"/>
              <a:ext cx="781187" cy="1127513"/>
            </a:xfrm>
            <a:prstGeom prst="rect">
              <a:avLst/>
            </a:prstGeom>
            <a:effectLst>
              <a:outerShdw blurRad="50800" dist="38100" dir="2700000" algn="tl" rotWithShape="0">
                <a:prstClr val="black">
                  <a:alpha val="40000"/>
                </a:prstClr>
              </a:outerShdw>
            </a:effectLst>
          </p:spPr>
        </p:pic>
        <p:pic>
          <p:nvPicPr>
            <p:cNvPr id="7" name="図 6" descr="カレンダー&#10;&#10;AI 生成コンテンツは誤りを含む可能性があります。">
              <a:extLst>
                <a:ext uri="{FF2B5EF4-FFF2-40B4-BE49-F238E27FC236}">
                  <a16:creationId xmlns:a16="http://schemas.microsoft.com/office/drawing/2014/main" id="{EAD4C466-6DF8-5679-CA76-875697F454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62605">
              <a:off x="4741896" y="855015"/>
              <a:ext cx="826283" cy="1192601"/>
            </a:xfrm>
            <a:prstGeom prst="rect">
              <a:avLst/>
            </a:prstGeom>
            <a:effectLst>
              <a:outerShdw blurRad="50800" dist="38100" dir="2700000" algn="tl" rotWithShape="0">
                <a:prstClr val="black">
                  <a:alpha val="40000"/>
                </a:prstClr>
              </a:outerShdw>
            </a:effectLst>
          </p:spPr>
        </p:pic>
        <p:pic>
          <p:nvPicPr>
            <p:cNvPr id="14" name="図 13" descr="カレンダー が含まれている画像&#10;&#10;AI 生成コンテンツは誤りを含む可能性があります。">
              <a:extLst>
                <a:ext uri="{FF2B5EF4-FFF2-40B4-BE49-F238E27FC236}">
                  <a16:creationId xmlns:a16="http://schemas.microsoft.com/office/drawing/2014/main" id="{8D36F1BC-6F44-8296-AB98-33B95447D3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41647" y="883651"/>
              <a:ext cx="826283" cy="1192601"/>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320453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1384</TotalTime>
  <Words>606</Words>
  <Application>Microsoft Office PowerPoint</Application>
  <PresentationFormat>A4 210 x 297 mm</PresentationFormat>
  <Paragraphs>72</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HGP創英角ｺﾞｼｯｸUB</vt:lpstr>
      <vt:lpstr>HGS創英角ﾎﾟｯﾌﾟ体</vt:lpstr>
      <vt:lpstr>HG創英角ﾎﾟｯﾌﾟ体</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太一</dc:creator>
  <cp:lastModifiedBy>加藤 太一</cp:lastModifiedBy>
  <cp:revision>68</cp:revision>
  <cp:lastPrinted>2026-03-23T05:07:04Z</cp:lastPrinted>
  <dcterms:created xsi:type="dcterms:W3CDTF">2024-04-10T23:11:17Z</dcterms:created>
  <dcterms:modified xsi:type="dcterms:W3CDTF">2026-03-23T07:04:16Z</dcterms:modified>
</cp:coreProperties>
</file>