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DB94"/>
    <a:srgbClr val="7EBC1D"/>
    <a:srgbClr val="EFF5FB"/>
    <a:srgbClr val="72A48F"/>
    <a:srgbClr val="8BAAB8"/>
    <a:srgbClr val="CCFFFF"/>
    <a:srgbClr val="35E935"/>
    <a:srgbClr val="5FD773"/>
    <a:srgbClr val="93F1B0"/>
    <a:srgbClr val="81DF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95026" autoAdjust="0"/>
  </p:normalViewPr>
  <p:slideViewPr>
    <p:cSldViewPr snapToGrid="0">
      <p:cViewPr>
        <p:scale>
          <a:sx n="100" d="100"/>
          <a:sy n="100" d="100"/>
        </p:scale>
        <p:origin x="188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3030553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3307026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108454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315423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284624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3293299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1351202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3224463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4011433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2473004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7733EE8-D0EC-4E31-9546-CEB317351764}"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1359457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7733EE8-D0EC-4E31-9546-CEB317351764}" type="datetimeFigureOut">
              <a:rPr kumimoji="1" lang="ja-JP" altLang="en-US" smtClean="0"/>
              <a:t>2026/3/23</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D575330-FCA8-4200-A221-20D318B1B469}" type="slidenum">
              <a:rPr kumimoji="1" lang="ja-JP" altLang="en-US" smtClean="0"/>
              <a:t>‹#›</a:t>
            </a:fld>
            <a:endParaRPr kumimoji="1" lang="ja-JP" altLang="en-US"/>
          </a:p>
        </p:txBody>
      </p:sp>
    </p:spTree>
    <p:extLst>
      <p:ext uri="{BB962C8B-B14F-4D97-AF65-F5344CB8AC3E}">
        <p14:creationId xmlns:p14="http://schemas.microsoft.com/office/powerpoint/2010/main" val="449773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5.wdp"/><Relationship Id="rId18" Type="http://schemas.openxmlformats.org/officeDocument/2006/relationships/image" Target="../media/image12.png"/><Relationship Id="rId3" Type="http://schemas.microsoft.com/office/2007/relationships/hdphoto" Target="../media/hdphoto1.wdp"/><Relationship Id="rId7" Type="http://schemas.microsoft.com/office/2007/relationships/hdphoto" Target="../media/hdphoto2.wdp"/><Relationship Id="rId12" Type="http://schemas.openxmlformats.org/officeDocument/2006/relationships/image" Target="../media/image7.png"/><Relationship Id="rId17" Type="http://schemas.openxmlformats.org/officeDocument/2006/relationships/image" Target="../media/image11.gif"/><Relationship Id="rId2" Type="http://schemas.openxmlformats.org/officeDocument/2006/relationships/image" Target="../media/image1.png"/><Relationship Id="rId16"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png"/><Relationship Id="rId11" Type="http://schemas.microsoft.com/office/2007/relationships/hdphoto" Target="../media/hdphoto4.wdp"/><Relationship Id="rId5" Type="http://schemas.openxmlformats.org/officeDocument/2006/relationships/image" Target="../media/image3.png"/><Relationship Id="rId15" Type="http://schemas.openxmlformats.org/officeDocument/2006/relationships/image" Target="../media/image9.png"/><Relationship Id="rId10" Type="http://schemas.openxmlformats.org/officeDocument/2006/relationships/image" Target="../media/image6.png"/><Relationship Id="rId19" Type="http://schemas.openxmlformats.org/officeDocument/2006/relationships/image" Target="../media/image13.JPG"/><Relationship Id="rId4" Type="http://schemas.openxmlformats.org/officeDocument/2006/relationships/image" Target="../media/image2.png"/><Relationship Id="rId9" Type="http://schemas.microsoft.com/office/2007/relationships/hdphoto" Target="../media/hdphoto3.wdp"/><Relationship Id="rId14" Type="http://schemas.openxmlformats.org/officeDocument/2006/relationships/image" Target="../media/image8.jpg"/></Relationships>
</file>

<file path=ppt/slides/_rels/slide2.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5.png"/><Relationship Id="rId7" Type="http://schemas.openxmlformats.org/officeDocument/2006/relationships/image" Target="../media/image18.JPG"/><Relationship Id="rId2" Type="http://schemas.openxmlformats.org/officeDocument/2006/relationships/image" Target="../media/image14.gif"/><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7.png"/><Relationship Id="rId10" Type="http://schemas.openxmlformats.org/officeDocument/2006/relationships/image" Target="../media/image21.JPG"/><Relationship Id="rId4" Type="http://schemas.openxmlformats.org/officeDocument/2006/relationships/image" Target="../media/image16.png"/><Relationship Id="rId9"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アイコン&#10;&#10;AI によって生成されたコンテンツは間違っている可能性があります。">
            <a:extLst>
              <a:ext uri="{FF2B5EF4-FFF2-40B4-BE49-F238E27FC236}">
                <a16:creationId xmlns:a16="http://schemas.microsoft.com/office/drawing/2014/main" id="{63904EE4-1AD1-7ED2-9E9A-C30004773362}"/>
              </a:ext>
            </a:extLst>
          </p:cNvPr>
          <p:cNvPicPr>
            <a:picLocks noChangeAspect="1"/>
          </p:cNvPicPr>
          <p:nvPr/>
        </p:nvPicPr>
        <p:blipFill>
          <a:blip r:embed="rId2">
            <a:extLst>
              <a:ext uri="{BEBA8EAE-BF5A-486C-A8C5-ECC9F3942E4B}">
                <a14:imgProps xmlns:a14="http://schemas.microsoft.com/office/drawing/2010/main">
                  <a14:imgLayer r:embed="rId3">
                    <a14:imgEffect>
                      <a14:artisticMarker/>
                    </a14:imgEffect>
                  </a14:imgLayer>
                </a14:imgProps>
              </a:ext>
              <a:ext uri="{28A0092B-C50C-407E-A947-70E740481C1C}">
                <a14:useLocalDpi xmlns:a14="http://schemas.microsoft.com/office/drawing/2010/main" val="0"/>
              </a:ext>
            </a:extLst>
          </a:blip>
          <a:srcRect l="19417" r="20369"/>
          <a:stretch>
            <a:fillRect/>
          </a:stretch>
        </p:blipFill>
        <p:spPr>
          <a:xfrm>
            <a:off x="-18503" y="461105"/>
            <a:ext cx="6876504" cy="6393717"/>
          </a:xfrm>
          <a:prstGeom prst="rect">
            <a:avLst/>
          </a:prstGeom>
        </p:spPr>
      </p:pic>
      <p:pic>
        <p:nvPicPr>
          <p:cNvPr id="9" name="図 8">
            <a:extLst>
              <a:ext uri="{FF2B5EF4-FFF2-40B4-BE49-F238E27FC236}">
                <a16:creationId xmlns:a16="http://schemas.microsoft.com/office/drawing/2014/main" id="{85E51AE1-5535-E34C-AF1F-D95DD807A93A}"/>
              </a:ext>
            </a:extLst>
          </p:cNvPr>
          <p:cNvPicPr>
            <a:picLocks noChangeAspect="1"/>
          </p:cNvPicPr>
          <p:nvPr/>
        </p:nvPicPr>
        <p:blipFill>
          <a:blip r:embed="rId4"/>
          <a:srcRect l="12153" t="42807" r="24721" b="19462"/>
          <a:stretch>
            <a:fillRect/>
          </a:stretch>
        </p:blipFill>
        <p:spPr>
          <a:xfrm>
            <a:off x="-18504" y="1"/>
            <a:ext cx="6876504" cy="4568324"/>
          </a:xfrm>
          <a:prstGeom prst="rect">
            <a:avLst/>
          </a:prstGeom>
        </p:spPr>
      </p:pic>
      <p:pic>
        <p:nvPicPr>
          <p:cNvPr id="37" name="図 36" descr="光, ランプ が含まれている画像&#10;&#10;AI によって生成されたコンテンツは間違っている可能性があります。">
            <a:extLst>
              <a:ext uri="{FF2B5EF4-FFF2-40B4-BE49-F238E27FC236}">
                <a16:creationId xmlns:a16="http://schemas.microsoft.com/office/drawing/2014/main" id="{AF9451C3-F11D-8A6A-64FC-2721B57A86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5205" y="885539"/>
            <a:ext cx="254626" cy="380669"/>
          </a:xfrm>
          <a:prstGeom prst="rect">
            <a:avLst/>
          </a:prstGeom>
          <a:effectLst>
            <a:glow rad="38100">
              <a:schemeClr val="bg1">
                <a:alpha val="50000"/>
              </a:schemeClr>
            </a:glow>
          </a:effectLst>
        </p:spPr>
      </p:pic>
      <p:pic>
        <p:nvPicPr>
          <p:cNvPr id="38" name="図 37" descr="光, ランプ が含まれている画像&#10;&#10;AI によって生成されたコンテンツは間違っている可能性があります。">
            <a:extLst>
              <a:ext uri="{FF2B5EF4-FFF2-40B4-BE49-F238E27FC236}">
                <a16:creationId xmlns:a16="http://schemas.microsoft.com/office/drawing/2014/main" id="{EBB48422-845C-DB63-E9D0-1E682EF36C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7071" y="1601639"/>
            <a:ext cx="234046" cy="349902"/>
          </a:xfrm>
          <a:prstGeom prst="rect">
            <a:avLst/>
          </a:prstGeom>
          <a:effectLst>
            <a:glow rad="38100">
              <a:schemeClr val="bg1">
                <a:alpha val="50000"/>
              </a:schemeClr>
            </a:glow>
          </a:effectLst>
        </p:spPr>
      </p:pic>
      <p:pic>
        <p:nvPicPr>
          <p:cNvPr id="34" name="図 33" descr="光, ランプ が含まれている画像&#10;&#10;AI によって生成されたコンテンツは間違っている可能性があります。">
            <a:extLst>
              <a:ext uri="{FF2B5EF4-FFF2-40B4-BE49-F238E27FC236}">
                <a16:creationId xmlns:a16="http://schemas.microsoft.com/office/drawing/2014/main" id="{FAAD3C1F-AAD5-F49A-992D-3425995D12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5430" y="821774"/>
            <a:ext cx="234046" cy="349902"/>
          </a:xfrm>
          <a:prstGeom prst="rect">
            <a:avLst/>
          </a:prstGeom>
          <a:effectLst>
            <a:glow rad="38100">
              <a:schemeClr val="bg1">
                <a:alpha val="50000"/>
              </a:schemeClr>
            </a:glow>
          </a:effectLst>
        </p:spPr>
      </p:pic>
      <p:pic>
        <p:nvPicPr>
          <p:cNvPr id="36" name="図 35" descr="光, ランプ が含まれている画像&#10;&#10;AI によって生成されたコンテンツは間違っている可能性があります。">
            <a:extLst>
              <a:ext uri="{FF2B5EF4-FFF2-40B4-BE49-F238E27FC236}">
                <a16:creationId xmlns:a16="http://schemas.microsoft.com/office/drawing/2014/main" id="{0B4553A2-DA2B-D1F6-455D-DDC51F859F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3892" y="2018348"/>
            <a:ext cx="296046" cy="442593"/>
          </a:xfrm>
          <a:prstGeom prst="rect">
            <a:avLst/>
          </a:prstGeom>
        </p:spPr>
      </p:pic>
      <p:pic>
        <p:nvPicPr>
          <p:cNvPr id="66" name="図 65">
            <a:extLst>
              <a:ext uri="{FF2B5EF4-FFF2-40B4-BE49-F238E27FC236}">
                <a16:creationId xmlns:a16="http://schemas.microsoft.com/office/drawing/2014/main" id="{B1047768-12ED-89EE-07B1-3D2B9CAA514C}"/>
              </a:ext>
            </a:extLst>
          </p:cNvPr>
          <p:cNvPicPr>
            <a:picLocks noChangeAspect="1"/>
          </p:cNvPicPr>
          <p:nvPr/>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tretch>
            <a:fillRect/>
          </a:stretch>
        </p:blipFill>
        <p:spPr>
          <a:xfrm>
            <a:off x="4608396" y="4630461"/>
            <a:ext cx="1387714" cy="1387714"/>
          </a:xfrm>
          <a:prstGeom prst="rect">
            <a:avLst/>
          </a:prstGeom>
          <a:effectLst>
            <a:glow rad="127000">
              <a:schemeClr val="bg1"/>
            </a:glow>
          </a:effectLst>
        </p:spPr>
      </p:pic>
      <p:pic>
        <p:nvPicPr>
          <p:cNvPr id="64" name="図 63">
            <a:extLst>
              <a:ext uri="{FF2B5EF4-FFF2-40B4-BE49-F238E27FC236}">
                <a16:creationId xmlns:a16="http://schemas.microsoft.com/office/drawing/2014/main" id="{01541BD5-670F-9E7E-4F8E-EC9EB07C5983}"/>
              </a:ext>
            </a:extLst>
          </p:cNvPr>
          <p:cNvPicPr>
            <a:picLocks noChangeAspect="1"/>
          </p:cNvPicPr>
          <p:nvPr/>
        </p:nvPicPr>
        <p:blipFill>
          <a:blip r:embed="rId8">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val="0"/>
              </a:ext>
            </a:extLst>
          </a:blip>
          <a:stretch>
            <a:fillRect/>
          </a:stretch>
        </p:blipFill>
        <p:spPr>
          <a:xfrm>
            <a:off x="645378" y="4658570"/>
            <a:ext cx="1407035" cy="1407035"/>
          </a:xfrm>
          <a:prstGeom prst="rect">
            <a:avLst/>
          </a:prstGeom>
          <a:effectLst>
            <a:glow rad="127000">
              <a:schemeClr val="bg1"/>
            </a:glow>
          </a:effectLst>
        </p:spPr>
      </p:pic>
      <p:pic>
        <p:nvPicPr>
          <p:cNvPr id="56" name="図 55" descr="光, ランプ が含まれている画像&#10;&#10;AI によって生成されたコンテンツは間違っている可能性があります。">
            <a:extLst>
              <a:ext uri="{FF2B5EF4-FFF2-40B4-BE49-F238E27FC236}">
                <a16:creationId xmlns:a16="http://schemas.microsoft.com/office/drawing/2014/main" id="{AC903FB6-A6CB-3C1F-BE8D-44FEE2A35B1C}"/>
              </a:ext>
            </a:extLst>
          </p:cNvPr>
          <p:cNvPicPr>
            <a:picLocks noChangeAspect="1"/>
          </p:cNvPicPr>
          <p:nvPr/>
        </p:nvPicPr>
        <p:blipFill>
          <a:blip r:embed="rId10">
            <a:extLst>
              <a:ext uri="{BEBA8EAE-BF5A-486C-A8C5-ECC9F3942E4B}">
                <a14:imgProps xmlns:a14="http://schemas.microsoft.com/office/drawing/2010/main">
                  <a14:imgLayer r:embed="rId11">
                    <a14:imgEffect>
                      <a14:saturation sat="400000"/>
                    </a14:imgEffect>
                  </a14:imgLayer>
                </a14:imgProps>
              </a:ext>
              <a:ext uri="{28A0092B-C50C-407E-A947-70E740481C1C}">
                <a14:useLocalDpi xmlns:a14="http://schemas.microsoft.com/office/drawing/2010/main" val="0"/>
              </a:ext>
            </a:extLst>
          </a:blip>
          <a:stretch>
            <a:fillRect/>
          </a:stretch>
        </p:blipFill>
        <p:spPr>
          <a:xfrm>
            <a:off x="340724" y="5869454"/>
            <a:ext cx="532495" cy="796088"/>
          </a:xfrm>
          <a:prstGeom prst="rect">
            <a:avLst/>
          </a:prstGeom>
          <a:effectLst>
            <a:glow rad="127000">
              <a:schemeClr val="bg1"/>
            </a:glow>
          </a:effectLst>
        </p:spPr>
      </p:pic>
      <p:sp>
        <p:nvSpPr>
          <p:cNvPr id="7" name="正方形/長方形 6">
            <a:extLst>
              <a:ext uri="{FF2B5EF4-FFF2-40B4-BE49-F238E27FC236}">
                <a16:creationId xmlns:a16="http://schemas.microsoft.com/office/drawing/2014/main" id="{7C9375A0-55AE-5AB5-C130-83067CBE7C5F}"/>
              </a:ext>
            </a:extLst>
          </p:cNvPr>
          <p:cNvSpPr/>
          <p:nvPr/>
        </p:nvSpPr>
        <p:spPr>
          <a:xfrm>
            <a:off x="5542201" y="2659083"/>
            <a:ext cx="1379075" cy="31734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000"/>
              </a:lnSpc>
            </a:pPr>
            <a:r>
              <a:rPr lang="ja-JP" sz="600" kern="100" dirty="0">
                <a:solidFill>
                  <a:srgbClr val="000000"/>
                </a:solidFill>
                <a:effectLst>
                  <a:outerShdw blurRad="38100" dist="38100" dir="2700000" algn="tl">
                    <a:schemeClr val="bg1">
                      <a:alpha val="43000"/>
                    </a:schemeClr>
                  </a:outerShdw>
                </a:effectLst>
                <a:latin typeface="HGS創英角ﾎﾟｯﾌﾟ体" panose="040B0A00000000000000" pitchFamily="50" charset="-128"/>
                <a:ea typeface="HGS創英角ﾎﾟｯﾌﾟ体" panose="040B0A00000000000000" pitchFamily="50" charset="-128"/>
                <a:cs typeface="Times New Roman" panose="02020603050405020304" pitchFamily="18" charset="0"/>
              </a:rPr>
              <a:t>生涯学習のイメージキャラクター</a:t>
            </a:r>
            <a:endParaRPr lang="ja-JP" sz="600" kern="100" dirty="0">
              <a:effectLst>
                <a:outerShdw blurRad="38100" dist="38100" dir="2700000" algn="tl">
                  <a:schemeClr val="bg1">
                    <a:alpha val="43000"/>
                  </a:schemeClr>
                </a:outerShdw>
              </a:effectLst>
              <a:latin typeface="HGS創英角ﾎﾟｯﾌﾟ体" panose="040B0A00000000000000" pitchFamily="50" charset="-128"/>
              <a:ea typeface="HGS創英角ﾎﾟｯﾌﾟ体" panose="040B0A00000000000000" pitchFamily="50" charset="-128"/>
              <a:cs typeface="Times New Roman" panose="02020603050405020304" pitchFamily="18" charset="0"/>
            </a:endParaRPr>
          </a:p>
          <a:p>
            <a:pPr algn="ctr">
              <a:lnSpc>
                <a:spcPts val="1000"/>
              </a:lnSpc>
            </a:pPr>
            <a:r>
              <a:rPr lang="ja-JP" sz="600" kern="100" dirty="0">
                <a:solidFill>
                  <a:srgbClr val="000000"/>
                </a:solidFill>
                <a:effectLst>
                  <a:outerShdw blurRad="38100" dist="38100" dir="2700000" algn="tl">
                    <a:schemeClr val="bg1">
                      <a:alpha val="43000"/>
                    </a:schemeClr>
                  </a:outerShdw>
                </a:effectLst>
                <a:latin typeface="HGS創英角ﾎﾟｯﾌﾟ体" panose="040B0A00000000000000" pitchFamily="50" charset="-128"/>
                <a:ea typeface="HGS創英角ﾎﾟｯﾌﾟ体" panose="040B0A00000000000000" pitchFamily="50" charset="-128"/>
                <a:cs typeface="Times New Roman" panose="02020603050405020304" pitchFamily="18" charset="0"/>
              </a:rPr>
              <a:t>「マナビィ」</a:t>
            </a:r>
            <a:endParaRPr lang="ja-JP" sz="600" kern="100" dirty="0">
              <a:effectLst>
                <a:outerShdw blurRad="38100" dist="38100" dir="2700000" algn="tl">
                  <a:schemeClr val="bg1">
                    <a:alpha val="43000"/>
                  </a:schemeClr>
                </a:outerShdw>
              </a:effectLst>
              <a:latin typeface="HGS創英角ﾎﾟｯﾌﾟ体" panose="040B0A00000000000000" pitchFamily="50" charset="-128"/>
              <a:ea typeface="HGS創英角ﾎﾟｯﾌﾟ体" panose="040B0A00000000000000" pitchFamily="50" charset="-128"/>
              <a:cs typeface="Times New Roman" panose="02020603050405020304" pitchFamily="18" charset="0"/>
            </a:endParaRPr>
          </a:p>
        </p:txBody>
      </p:sp>
      <p:pic>
        <p:nvPicPr>
          <p:cNvPr id="55" name="図 54" descr="アイコン&#10;&#10;自動的に生成された説明">
            <a:extLst>
              <a:ext uri="{FF2B5EF4-FFF2-40B4-BE49-F238E27FC236}">
                <a16:creationId xmlns:a16="http://schemas.microsoft.com/office/drawing/2014/main" id="{B6138CBC-F2E6-44C1-AD9F-58BDC1EFF37A}"/>
              </a:ext>
            </a:extLst>
          </p:cNvPr>
          <p:cNvPicPr>
            <a:picLocks noChangeAspect="1"/>
          </p:cNvPicPr>
          <p:nvPr/>
        </p:nvPicPr>
        <p:blipFill>
          <a:blip r:embed="rId12">
            <a:clrChange>
              <a:clrFrom>
                <a:srgbClr val="FFFFFF"/>
              </a:clrFrom>
              <a:clrTo>
                <a:srgbClr val="FFFFFF">
                  <a:alpha val="0"/>
                </a:srgbClr>
              </a:clrTo>
            </a:clrChange>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tretch>
            <a:fillRect/>
          </a:stretch>
        </p:blipFill>
        <p:spPr>
          <a:xfrm>
            <a:off x="1715151" y="4590285"/>
            <a:ext cx="3397404" cy="2344589"/>
          </a:xfrm>
          <a:prstGeom prst="rect">
            <a:avLst/>
          </a:prstGeom>
          <a:effectLst>
            <a:glow rad="127000">
              <a:schemeClr val="bg1">
                <a:alpha val="75000"/>
              </a:schemeClr>
            </a:glow>
          </a:effectLst>
        </p:spPr>
      </p:pic>
      <p:pic>
        <p:nvPicPr>
          <p:cNvPr id="35" name="図 34" descr="光, ランプ が含まれている画像&#10;&#10;AI によって生成されたコンテンツは間違っている可能性があります。">
            <a:extLst>
              <a:ext uri="{FF2B5EF4-FFF2-40B4-BE49-F238E27FC236}">
                <a16:creationId xmlns:a16="http://schemas.microsoft.com/office/drawing/2014/main" id="{1B9DD5A5-4A85-9D02-CCB0-667E52B52B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263" y="703230"/>
            <a:ext cx="434288" cy="649267"/>
          </a:xfrm>
          <a:prstGeom prst="rect">
            <a:avLst/>
          </a:prstGeom>
          <a:effectLst>
            <a:glow rad="38100">
              <a:schemeClr val="bg1">
                <a:alpha val="50000"/>
              </a:schemeClr>
            </a:glow>
          </a:effectLst>
        </p:spPr>
      </p:pic>
      <p:pic>
        <p:nvPicPr>
          <p:cNvPr id="24" name="図 23" descr="アイコン&#10;&#10;自動的に生成された説明">
            <a:extLst>
              <a:ext uri="{FF2B5EF4-FFF2-40B4-BE49-F238E27FC236}">
                <a16:creationId xmlns:a16="http://schemas.microsoft.com/office/drawing/2014/main" id="{E939F021-56BB-87F3-2459-95E924F9DCB8}"/>
              </a:ext>
            </a:extLst>
          </p:cNvPr>
          <p:cNvPicPr>
            <a:picLocks noChangeAspect="1"/>
          </p:cNvPicPr>
          <p:nvPr/>
        </p:nvPicPr>
        <p:blipFill>
          <a:blip r:embed="rId14">
            <a:clrChange>
              <a:clrFrom>
                <a:srgbClr val="FFFFFF"/>
              </a:clrFrom>
              <a:clrTo>
                <a:srgbClr val="FFFFFF">
                  <a:alpha val="0"/>
                </a:srgbClr>
              </a:clrTo>
            </a:clrChange>
            <a:alphaModFix amt="35000"/>
            <a:extLst>
              <a:ext uri="{28A0092B-C50C-407E-A947-70E740481C1C}">
                <a14:useLocalDpi xmlns:a14="http://schemas.microsoft.com/office/drawing/2010/main" val="0"/>
              </a:ext>
            </a:extLst>
          </a:blip>
          <a:stretch>
            <a:fillRect/>
          </a:stretch>
        </p:blipFill>
        <p:spPr>
          <a:xfrm>
            <a:off x="1312579" y="2536411"/>
            <a:ext cx="1089874" cy="769442"/>
          </a:xfrm>
          <a:prstGeom prst="rect">
            <a:avLst/>
          </a:prstGeom>
          <a:effectLst>
            <a:glow rad="12700">
              <a:schemeClr val="bg1">
                <a:alpha val="50000"/>
              </a:schemeClr>
            </a:glow>
          </a:effectLst>
        </p:spPr>
      </p:pic>
      <p:pic>
        <p:nvPicPr>
          <p:cNvPr id="23" name="図 22" descr="アイコン&#10;&#10;自動的に生成された説明">
            <a:extLst>
              <a:ext uri="{FF2B5EF4-FFF2-40B4-BE49-F238E27FC236}">
                <a16:creationId xmlns:a16="http://schemas.microsoft.com/office/drawing/2014/main" id="{EB1E9590-4FC4-8822-D787-E59533D35A44}"/>
              </a:ext>
            </a:extLst>
          </p:cNvPr>
          <p:cNvPicPr>
            <a:picLocks noChangeAspect="1"/>
          </p:cNvPicPr>
          <p:nvPr/>
        </p:nvPicPr>
        <p:blipFill>
          <a:blip r:embed="rId15">
            <a:clrChange>
              <a:clrFrom>
                <a:srgbClr val="FFFFFF"/>
              </a:clrFrom>
              <a:clrTo>
                <a:srgbClr val="FFFFFF">
                  <a:alpha val="0"/>
                </a:srgbClr>
              </a:clrTo>
            </a:clrChange>
            <a:extLst>
              <a:ext uri="{BEBA8EAE-BF5A-486C-A8C5-ECC9F3942E4B}">
                <a14:imgProps xmlns:a14="http://schemas.microsoft.com/office/drawing/2010/main">
                  <a14:imgLayer r:embed="rId13">
                    <a14:imgEffect>
                      <a14:saturation sat="200000"/>
                    </a14:imgEffect>
                  </a14:imgLayer>
                </a14:imgProps>
              </a:ext>
              <a:ext uri="{28A0092B-C50C-407E-A947-70E740481C1C}">
                <a14:useLocalDpi xmlns:a14="http://schemas.microsoft.com/office/drawing/2010/main" val="0"/>
              </a:ext>
            </a:extLst>
          </a:blip>
          <a:stretch>
            <a:fillRect/>
          </a:stretch>
        </p:blipFill>
        <p:spPr>
          <a:xfrm>
            <a:off x="4600384" y="2405908"/>
            <a:ext cx="1393809" cy="984018"/>
          </a:xfrm>
          <a:prstGeom prst="rect">
            <a:avLst/>
          </a:prstGeom>
          <a:effectLst>
            <a:glow rad="38100">
              <a:schemeClr val="bg1"/>
            </a:glow>
          </a:effectLst>
        </p:spPr>
      </p:pic>
      <p:pic>
        <p:nvPicPr>
          <p:cNvPr id="22" name="図 21" descr="アイコン&#10;&#10;自動的に生成された説明">
            <a:extLst>
              <a:ext uri="{FF2B5EF4-FFF2-40B4-BE49-F238E27FC236}">
                <a16:creationId xmlns:a16="http://schemas.microsoft.com/office/drawing/2014/main" id="{8DF8A0E0-C6E9-15F0-0A9F-A1E65D56F5CA}"/>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8587" y="2419541"/>
            <a:ext cx="1393809" cy="984018"/>
          </a:xfrm>
          <a:prstGeom prst="rect">
            <a:avLst/>
          </a:prstGeom>
          <a:effectLst>
            <a:glow rad="38100">
              <a:schemeClr val="bg1"/>
            </a:glow>
          </a:effectLst>
        </p:spPr>
      </p:pic>
      <p:sp>
        <p:nvSpPr>
          <p:cNvPr id="20" name="正方形/長方形 19">
            <a:extLst>
              <a:ext uri="{FF2B5EF4-FFF2-40B4-BE49-F238E27FC236}">
                <a16:creationId xmlns:a16="http://schemas.microsoft.com/office/drawing/2014/main" id="{83122B78-1CCA-D0C4-579D-7933FF950462}"/>
              </a:ext>
            </a:extLst>
          </p:cNvPr>
          <p:cNvSpPr/>
          <p:nvPr/>
        </p:nvSpPr>
        <p:spPr>
          <a:xfrm>
            <a:off x="-18504" y="0"/>
            <a:ext cx="6864998" cy="577770"/>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四角形: 角を丸くする 17">
            <a:extLst>
              <a:ext uri="{FF2B5EF4-FFF2-40B4-BE49-F238E27FC236}">
                <a16:creationId xmlns:a16="http://schemas.microsoft.com/office/drawing/2014/main" id="{916C91BD-AA88-773E-A861-FBC4EC744037}"/>
              </a:ext>
            </a:extLst>
          </p:cNvPr>
          <p:cNvSpPr/>
          <p:nvPr/>
        </p:nvSpPr>
        <p:spPr>
          <a:xfrm>
            <a:off x="118609" y="3045220"/>
            <a:ext cx="6620783" cy="1508149"/>
          </a:xfrm>
          <a:prstGeom prst="roundRect">
            <a:avLst/>
          </a:prstGeom>
          <a:solidFill>
            <a:srgbClr val="A5DB94"/>
          </a:solidFill>
          <a:ln>
            <a:solidFill>
              <a:schemeClr val="bg1"/>
            </a:solidFill>
          </a:ln>
        </p:spPr>
        <p:style>
          <a:lnRef idx="3">
            <a:schemeClr val="lt1"/>
          </a:lnRef>
          <a:fillRef idx="1">
            <a:schemeClr val="accent6"/>
          </a:fillRef>
          <a:effectRef idx="1">
            <a:schemeClr val="accent6"/>
          </a:effectRef>
          <a:fontRef idx="minor">
            <a:schemeClr val="lt1"/>
          </a:fontRef>
        </p:style>
        <p:txBody>
          <a:bodyPr rtlCol="0" anchor="ctr"/>
          <a:lstStyle/>
          <a:p>
            <a:pPr marL="0" marR="0" lvl="0" indent="0" algn="just" defTabSz="457200" rtl="0" eaLnBrk="1" fontAlgn="auto" latinLnBrk="0" hangingPunct="1">
              <a:lnSpc>
                <a:spcPts val="1600"/>
              </a:lnSpc>
              <a:spcBef>
                <a:spcPts val="0"/>
              </a:spcBef>
              <a:spcAft>
                <a:spcPts val="0"/>
              </a:spcAft>
              <a:buClrTx/>
              <a:buSzTx/>
              <a:buFontTx/>
              <a:buNone/>
              <a:tabLst/>
              <a:defRPr/>
            </a:pPr>
            <a:r>
              <a:rPr kumimoji="1" lang="ja-JP" altLang="en-US" sz="1250" b="0" i="0" u="none" strike="noStrike" kern="1200" cap="none" spc="0" normalizeH="0" baseline="0" noProof="0" dirty="0">
                <a:ln>
                  <a:noFill/>
                </a:ln>
                <a:solidFill>
                  <a:prstClr val="black"/>
                </a:solidFill>
                <a:effectLst/>
                <a:uLnTx/>
                <a:uFillTx/>
                <a:latin typeface="HGS創英角ﾎﾟｯﾌﾟ体" panose="040B0A00000000000000" pitchFamily="50" charset="-128"/>
                <a:ea typeface="HGS創英角ﾎﾟｯﾌﾟ体" panose="040B0A00000000000000" pitchFamily="50" charset="-128"/>
              </a:rPr>
              <a:t>　当所では、県内の社会教育施設や大学、団体が行っている</a:t>
            </a:r>
            <a:r>
              <a:rPr kumimoji="1" lang="ja-JP" altLang="en-US" sz="1250" b="1" i="0" u="none" strike="noStrike" kern="1200" cap="none" spc="0" normalizeH="0" baseline="0" noProof="0" dirty="0">
                <a:ln>
                  <a:noFill/>
                </a:ln>
                <a:solidFill>
                  <a:prstClr val="black"/>
                </a:solidFill>
                <a:effectLst/>
                <a:uLnTx/>
                <a:uFillTx/>
                <a:latin typeface="HGS創英角ﾎﾟｯﾌﾟ体" panose="040B0A00000000000000" pitchFamily="50" charset="-128"/>
                <a:ea typeface="HGS創英角ﾎﾟｯﾌﾟ体" panose="040B0A00000000000000" pitchFamily="50" charset="-128"/>
              </a:rPr>
              <a:t>「生涯学習講座・事業」</a:t>
            </a:r>
            <a:r>
              <a:rPr kumimoji="1" lang="ja-JP" altLang="en-US" sz="1250" b="0" i="0" u="none" strike="noStrike" kern="1200" cap="none" spc="0" normalizeH="0" baseline="0" noProof="0" dirty="0">
                <a:ln>
                  <a:noFill/>
                </a:ln>
                <a:solidFill>
                  <a:prstClr val="black"/>
                </a:solidFill>
                <a:effectLst/>
                <a:uLnTx/>
                <a:uFillTx/>
                <a:latin typeface="HGS創英角ﾎﾟｯﾌﾟ体" panose="040B0A00000000000000" pitchFamily="50" charset="-128"/>
                <a:ea typeface="HGS創英角ﾎﾟｯﾌﾟ体" panose="040B0A00000000000000" pitchFamily="50" charset="-128"/>
              </a:rPr>
              <a:t>の中から、「他のモデルとなる優れた取組」や「特色ある地道な取組」に焦点を当て、その一粒の輝きを「ちば講座アワード」として表彰しています。</a:t>
            </a:r>
            <a:endParaRPr kumimoji="1" lang="en-US" altLang="ja-JP" sz="1250" b="0" i="0" u="none" strike="noStrike" kern="1200" cap="none" spc="0" normalizeH="0" baseline="0" noProof="0" dirty="0">
              <a:ln>
                <a:noFill/>
              </a:ln>
              <a:solidFill>
                <a:prstClr val="black"/>
              </a:solidFill>
              <a:effectLst/>
              <a:uLnTx/>
              <a:uFillTx/>
              <a:latin typeface="HGS創英角ﾎﾟｯﾌﾟ体" panose="040B0A00000000000000" pitchFamily="50" charset="-128"/>
              <a:ea typeface="HGS創英角ﾎﾟｯﾌﾟ体" panose="040B0A00000000000000" pitchFamily="50" charset="-128"/>
            </a:endParaRPr>
          </a:p>
          <a:p>
            <a:pPr marL="0" marR="0" lvl="0" indent="0" algn="just" defTabSz="457200" rtl="0" eaLnBrk="1" fontAlgn="auto" latinLnBrk="0" hangingPunct="1">
              <a:lnSpc>
                <a:spcPts val="1600"/>
              </a:lnSpc>
              <a:spcBef>
                <a:spcPts val="0"/>
              </a:spcBef>
              <a:spcAft>
                <a:spcPts val="0"/>
              </a:spcAft>
              <a:buClrTx/>
              <a:buSzTx/>
              <a:buFontTx/>
              <a:buNone/>
              <a:tabLst/>
              <a:defRPr/>
            </a:pPr>
            <a:r>
              <a:rPr kumimoji="1" lang="ja-JP" altLang="en-US" sz="1250" b="0" i="0" u="none" strike="noStrike" kern="1200" cap="none" spc="0" normalizeH="0" baseline="0" noProof="0" dirty="0">
                <a:ln>
                  <a:noFill/>
                </a:ln>
                <a:solidFill>
                  <a:prstClr val="black"/>
                </a:solidFill>
                <a:effectLst/>
                <a:uLnTx/>
                <a:uFillTx/>
                <a:latin typeface="HGS創英角ﾎﾟｯﾌﾟ体" panose="040B0A00000000000000" pitchFamily="50" charset="-128"/>
                <a:ea typeface="HGS創英角ﾎﾟｯﾌﾟ体" panose="040B0A00000000000000" pitchFamily="50" charset="-128"/>
              </a:rPr>
              <a:t>　この度、令和８年度の「受賞候補講座・事業」を募集します！</a:t>
            </a:r>
            <a:endParaRPr kumimoji="1" lang="en-US" altLang="ja-JP" sz="1250" b="0" i="0" u="none" strike="noStrike" kern="1200" cap="none" spc="0" normalizeH="0" baseline="0" noProof="0" dirty="0">
              <a:ln>
                <a:noFill/>
              </a:ln>
              <a:solidFill>
                <a:prstClr val="black"/>
              </a:solidFill>
              <a:effectLst/>
              <a:uLnTx/>
              <a:uFillTx/>
              <a:latin typeface="HGS創英角ﾎﾟｯﾌﾟ体" panose="040B0A00000000000000" pitchFamily="50" charset="-128"/>
              <a:ea typeface="HGS創英角ﾎﾟｯﾌﾟ体" panose="040B0A00000000000000" pitchFamily="50" charset="-128"/>
            </a:endParaRPr>
          </a:p>
          <a:p>
            <a:pPr marL="0" marR="0" lvl="0" indent="0" algn="just" defTabSz="457200" rtl="0" eaLnBrk="1" fontAlgn="auto" latinLnBrk="0" hangingPunct="1">
              <a:lnSpc>
                <a:spcPts val="1600"/>
              </a:lnSpc>
              <a:spcBef>
                <a:spcPts val="0"/>
              </a:spcBef>
              <a:spcAft>
                <a:spcPts val="0"/>
              </a:spcAft>
              <a:buClrTx/>
              <a:buSzTx/>
              <a:buFontTx/>
              <a:buNone/>
              <a:tabLst/>
              <a:defRPr/>
            </a:pPr>
            <a:r>
              <a:rPr kumimoji="1" lang="ja-JP" altLang="en-US" sz="1250" b="0" i="0" u="none" strike="noStrike" kern="1200" cap="none" spc="0" normalizeH="0" baseline="0" noProof="0" dirty="0">
                <a:ln>
                  <a:noFill/>
                </a:ln>
                <a:solidFill>
                  <a:prstClr val="black"/>
                </a:solidFill>
                <a:effectLst/>
                <a:uLnTx/>
                <a:uFillTx/>
                <a:latin typeface="HGS創英角ﾎﾟｯﾌﾟ体" panose="040B0A00000000000000" pitchFamily="50" charset="-128"/>
                <a:ea typeface="HGS創英角ﾎﾟｯﾌﾟ体" panose="040B0A00000000000000" pitchFamily="50" charset="-128"/>
              </a:rPr>
              <a:t>　本アワードをきっかけに、生涯学習講座・事業の周知や成果の見える化につながりますので、是非ご応募ください！</a:t>
            </a:r>
            <a:r>
              <a:rPr kumimoji="1" lang="ja-JP" altLang="en-US" sz="1250" b="0" i="0" u="none" strike="noStrike" kern="1200" cap="none" spc="0" normalizeH="0" baseline="0" noProof="0" dirty="0">
                <a:ln>
                  <a:noFill/>
                </a:ln>
                <a:solidFill>
                  <a:srgbClr val="FF0000"/>
                </a:solidFill>
                <a:effectLst/>
                <a:uLnTx/>
                <a:uFillTx/>
                <a:latin typeface="HGS創英角ﾎﾟｯﾌﾟ体" panose="040B0A00000000000000" pitchFamily="50" charset="-128"/>
                <a:ea typeface="HGS創英角ﾎﾟｯﾌﾟ体" panose="040B0A00000000000000" pitchFamily="50" charset="-128"/>
              </a:rPr>
              <a:t>（応募締切：令和８年１０月１日）</a:t>
            </a:r>
            <a:endParaRPr kumimoji="1" lang="en-US" altLang="ja-JP" sz="1250" b="0" i="0" u="none" strike="noStrike" kern="1200" cap="none" spc="0" normalizeH="0" baseline="0" noProof="0" dirty="0">
              <a:ln>
                <a:noFill/>
              </a:ln>
              <a:solidFill>
                <a:prstClr val="black"/>
              </a:solidFill>
              <a:effectLst/>
              <a:uLnTx/>
              <a:uFillTx/>
              <a:latin typeface="HGS創英角ﾎﾟｯﾌﾟ体" panose="040B0A00000000000000" pitchFamily="50" charset="-128"/>
              <a:ea typeface="HGS創英角ﾎﾟｯﾌﾟ体" panose="040B0A00000000000000" pitchFamily="50" charset="-128"/>
            </a:endParaRPr>
          </a:p>
        </p:txBody>
      </p:sp>
      <p:pic>
        <p:nvPicPr>
          <p:cNvPr id="5" name="図 4">
            <a:extLst>
              <a:ext uri="{FF2B5EF4-FFF2-40B4-BE49-F238E27FC236}">
                <a16:creationId xmlns:a16="http://schemas.microsoft.com/office/drawing/2014/main" id="{E895FD8C-31A5-D811-EAB8-AFC1F5072202}"/>
              </a:ext>
            </a:extLst>
          </p:cNvPr>
          <p:cNvPicPr>
            <a:picLocks noChangeAspect="1"/>
          </p:cNvPicPr>
          <p:nvPr/>
        </p:nvPicPr>
        <p:blipFill>
          <a:blip r:embed="rId16">
            <a:extLst>
              <a:ext uri="{28A0092B-C50C-407E-A947-70E740481C1C}">
                <a14:useLocalDpi xmlns:a14="http://schemas.microsoft.com/office/drawing/2010/main" val="0"/>
              </a:ext>
            </a:extLst>
          </a:blip>
          <a:srcRect t="36190" b="32739"/>
          <a:stretch>
            <a:fillRect/>
          </a:stretch>
        </p:blipFill>
        <p:spPr bwMode="auto">
          <a:xfrm>
            <a:off x="4460409" y="46982"/>
            <a:ext cx="2254414" cy="495248"/>
          </a:xfrm>
          <a:prstGeom prst="rect">
            <a:avLst/>
          </a:prstGeom>
          <a:noFill/>
          <a:effectLst>
            <a:glow rad="38100">
              <a:schemeClr val="bg1"/>
            </a:glow>
          </a:effectLst>
        </p:spPr>
      </p:pic>
      <p:sp>
        <p:nvSpPr>
          <p:cNvPr id="6" name="正方形/長方形 5">
            <a:extLst>
              <a:ext uri="{FF2B5EF4-FFF2-40B4-BE49-F238E27FC236}">
                <a16:creationId xmlns:a16="http://schemas.microsoft.com/office/drawing/2014/main" id="{B438578A-BBE0-1DFA-67A0-0948DA6464EA}"/>
              </a:ext>
            </a:extLst>
          </p:cNvPr>
          <p:cNvSpPr/>
          <p:nvPr/>
        </p:nvSpPr>
        <p:spPr>
          <a:xfrm rot="20773658">
            <a:off x="45630" y="824525"/>
            <a:ext cx="1106489" cy="461665"/>
          </a:xfrm>
          <a:prstGeom prst="rect">
            <a:avLst/>
          </a:prstGeom>
          <a:noFill/>
        </p:spPr>
        <p:txBody>
          <a:bodyPr wrap="square" lIns="91440" tIns="45720" rIns="91440" bIns="45720">
            <a:spAutoFit/>
          </a:bodyPr>
          <a:lstStyle/>
          <a:p>
            <a:pPr algn="ctr"/>
            <a:r>
              <a:rPr lang="ja-JP" altLang="en-US" sz="2400" b="1" dirty="0">
                <a:ln w="6600">
                  <a:solidFill>
                    <a:schemeClr val="accent1"/>
                  </a:solidFill>
                  <a:prstDash val="solid"/>
                </a:ln>
                <a:solidFill>
                  <a:srgbClr val="FFFFFF"/>
                </a:solidFill>
                <a:effectLst>
                  <a:outerShdw dist="38100" dir="2700000" algn="tl" rotWithShape="0">
                    <a:srgbClr val="002060"/>
                  </a:outerShdw>
                </a:effectLst>
                <a:latin typeface="HG創英角ﾎﾟｯﾌﾟ体" panose="040B0A09000000000000" pitchFamily="49" charset="-128"/>
                <a:ea typeface="HG創英角ﾎﾟｯﾌﾟ体" panose="040B0A09000000000000" pitchFamily="49" charset="-128"/>
              </a:rPr>
              <a:t>第８回</a:t>
            </a:r>
            <a:endParaRPr lang="en-US" altLang="ja-JP" sz="2400" b="1" dirty="0">
              <a:ln w="6600">
                <a:solidFill>
                  <a:schemeClr val="accent1"/>
                </a:solidFill>
                <a:prstDash val="solid"/>
              </a:ln>
              <a:solidFill>
                <a:srgbClr val="FFFFFF"/>
              </a:solidFill>
              <a:effectLst>
                <a:outerShdw dist="38100" dir="2700000" algn="tl" rotWithShape="0">
                  <a:srgbClr val="002060"/>
                </a:outerShdw>
              </a:effectLst>
              <a:latin typeface="HG創英角ﾎﾟｯﾌﾟ体" panose="040B0A09000000000000" pitchFamily="49" charset="-128"/>
              <a:ea typeface="HG創英角ﾎﾟｯﾌﾟ体" panose="040B0A09000000000000" pitchFamily="49" charset="-128"/>
            </a:endParaRPr>
          </a:p>
        </p:txBody>
      </p:sp>
      <p:sp>
        <p:nvSpPr>
          <p:cNvPr id="45" name="テキスト ボックス 44">
            <a:extLst>
              <a:ext uri="{FF2B5EF4-FFF2-40B4-BE49-F238E27FC236}">
                <a16:creationId xmlns:a16="http://schemas.microsoft.com/office/drawing/2014/main" id="{E96AB991-1B68-D087-4A44-920747A86806}"/>
              </a:ext>
            </a:extLst>
          </p:cNvPr>
          <p:cNvSpPr txBox="1"/>
          <p:nvPr/>
        </p:nvSpPr>
        <p:spPr>
          <a:xfrm>
            <a:off x="2103353" y="4901218"/>
            <a:ext cx="2590256" cy="584775"/>
          </a:xfrm>
          <a:prstGeom prst="rect">
            <a:avLst/>
          </a:prstGeom>
          <a:noFill/>
        </p:spPr>
        <p:txBody>
          <a:bodyPr wrap="square" rtlCol="0">
            <a:spAutoFit/>
          </a:bodyPr>
          <a:lstStyle/>
          <a:p>
            <a:pPr algn="ctr"/>
            <a:r>
              <a:rPr kumimoji="1" lang="ja-JP" altLang="en-US" dirty="0">
                <a:effectLst>
                  <a:outerShdw blurRad="50800" dist="50800" dir="5400000" algn="ctr" rotWithShape="0">
                    <a:schemeClr val="bg1"/>
                  </a:outerShdw>
                </a:effectLst>
                <a:latin typeface="HGS創英角ﾎﾟｯﾌﾟ体" panose="040B0A00000000000000" pitchFamily="50" charset="-128"/>
                <a:ea typeface="HGS創英角ﾎﾟｯﾌﾟ体" panose="040B0A00000000000000" pitchFamily="50" charset="-128"/>
              </a:rPr>
              <a:t>「ちば講座アワード」</a:t>
            </a:r>
            <a:endParaRPr kumimoji="1" lang="en-US" altLang="ja-JP" dirty="0">
              <a:effectLst>
                <a:outerShdw blurRad="50800" dist="50800" dir="5400000" algn="ctr" rotWithShape="0">
                  <a:schemeClr val="bg1"/>
                </a:outerShdw>
              </a:effectLst>
              <a:latin typeface="HGS創英角ﾎﾟｯﾌﾟ体" panose="040B0A00000000000000" pitchFamily="50" charset="-128"/>
              <a:ea typeface="HGS創英角ﾎﾟｯﾌﾟ体" panose="040B0A00000000000000" pitchFamily="50" charset="-128"/>
            </a:endParaRPr>
          </a:p>
          <a:p>
            <a:pPr algn="ctr"/>
            <a:r>
              <a:rPr kumimoji="1" lang="ja-JP" altLang="en-US" sz="1200" dirty="0">
                <a:effectLst>
                  <a:outerShdw blurRad="50800" dist="50800" dir="5400000" algn="ctr" rotWithShape="0">
                    <a:schemeClr val="bg1"/>
                  </a:outerShdw>
                </a:effectLst>
                <a:latin typeface="HGS創英角ﾎﾟｯﾌﾟ体" panose="040B0A00000000000000" pitchFamily="50" charset="-128"/>
                <a:ea typeface="HGS創英角ﾎﾟｯﾌﾟ体" panose="040B0A00000000000000" pitchFamily="50" charset="-128"/>
              </a:rPr>
              <a:t>として表彰</a:t>
            </a:r>
            <a:r>
              <a:rPr kumimoji="1" lang="ja-JP" altLang="en-US" sz="1400" dirty="0">
                <a:effectLst>
                  <a:outerShdw blurRad="50800" dist="50800" dir="5400000" algn="ctr" rotWithShape="0">
                    <a:schemeClr val="bg1"/>
                  </a:outerShdw>
                </a:effectLst>
                <a:latin typeface="HGS創英角ﾎﾟｯﾌﾟ体" panose="040B0A00000000000000" pitchFamily="50" charset="-128"/>
                <a:ea typeface="HGS創英角ﾎﾟｯﾌﾟ体" panose="040B0A00000000000000" pitchFamily="50" charset="-128"/>
              </a:rPr>
              <a:t>！</a:t>
            </a:r>
          </a:p>
        </p:txBody>
      </p:sp>
      <p:sp>
        <p:nvSpPr>
          <p:cNvPr id="54" name="テキスト ボックス 53">
            <a:extLst>
              <a:ext uri="{FF2B5EF4-FFF2-40B4-BE49-F238E27FC236}">
                <a16:creationId xmlns:a16="http://schemas.microsoft.com/office/drawing/2014/main" id="{45996387-A35D-D300-BF35-7187CDE119CE}"/>
              </a:ext>
            </a:extLst>
          </p:cNvPr>
          <p:cNvSpPr txBox="1"/>
          <p:nvPr/>
        </p:nvSpPr>
        <p:spPr>
          <a:xfrm>
            <a:off x="4478278" y="5025375"/>
            <a:ext cx="1855136" cy="584775"/>
          </a:xfrm>
          <a:prstGeom prst="rect">
            <a:avLst/>
          </a:prstGeom>
          <a:noFill/>
        </p:spPr>
        <p:txBody>
          <a:bodyPr wrap="square" rtlCol="0">
            <a:spAutoFit/>
          </a:bodyPr>
          <a:lstStyle/>
          <a:p>
            <a:pPr algn="ctr"/>
            <a:r>
              <a:rPr kumimoji="1" lang="ja-JP" altLang="en-US" sz="16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rPr>
              <a:t>活動の成果を</a:t>
            </a:r>
            <a:endParaRPr kumimoji="1" lang="en-US" altLang="ja-JP" sz="16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endParaRPr>
          </a:p>
          <a:p>
            <a:pPr algn="ctr"/>
            <a:r>
              <a:rPr kumimoji="1" lang="ja-JP" altLang="en-US" sz="1600" dirty="0">
                <a:solidFill>
                  <a:srgbClr val="FF0000"/>
                </a:solidFill>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rPr>
              <a:t>可視化</a:t>
            </a:r>
            <a:r>
              <a:rPr kumimoji="1" lang="ja-JP" altLang="en-US" sz="16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rPr>
              <a:t>できる！</a:t>
            </a:r>
          </a:p>
        </p:txBody>
      </p:sp>
      <p:sp>
        <p:nvSpPr>
          <p:cNvPr id="26" name="正方形/長方形 25">
            <a:extLst>
              <a:ext uri="{FF2B5EF4-FFF2-40B4-BE49-F238E27FC236}">
                <a16:creationId xmlns:a16="http://schemas.microsoft.com/office/drawing/2014/main" id="{8D7FA113-381E-D3C6-B610-878EAA4DF02E}"/>
              </a:ext>
            </a:extLst>
          </p:cNvPr>
          <p:cNvSpPr/>
          <p:nvPr/>
        </p:nvSpPr>
        <p:spPr>
          <a:xfrm>
            <a:off x="0" y="9143314"/>
            <a:ext cx="6857999" cy="785447"/>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descr="円 が含まれている画像&#10;&#10;自動的に生成された説明">
            <a:extLst>
              <a:ext uri="{FF2B5EF4-FFF2-40B4-BE49-F238E27FC236}">
                <a16:creationId xmlns:a16="http://schemas.microsoft.com/office/drawing/2014/main" id="{1BE90FB8-99DD-76F3-97C1-2ADEAEE96A9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876409" y="2005029"/>
            <a:ext cx="717670" cy="692765"/>
          </a:xfrm>
          <a:prstGeom prst="rect">
            <a:avLst/>
          </a:prstGeom>
          <a:effectLst/>
        </p:spPr>
      </p:pic>
      <p:sp>
        <p:nvSpPr>
          <p:cNvPr id="17" name="テキスト ボックス 16">
            <a:extLst>
              <a:ext uri="{FF2B5EF4-FFF2-40B4-BE49-F238E27FC236}">
                <a16:creationId xmlns:a16="http://schemas.microsoft.com/office/drawing/2014/main" id="{15745630-CC00-C515-2BA2-C90B6148177D}"/>
              </a:ext>
            </a:extLst>
          </p:cNvPr>
          <p:cNvSpPr txBox="1"/>
          <p:nvPr/>
        </p:nvSpPr>
        <p:spPr>
          <a:xfrm>
            <a:off x="4622876" y="9652084"/>
            <a:ext cx="1453207" cy="253916"/>
          </a:xfrm>
          <a:prstGeom prst="rect">
            <a:avLst/>
          </a:prstGeom>
          <a:noFill/>
        </p:spPr>
        <p:txBody>
          <a:bodyPr wrap="square" rtlCol="0">
            <a:spAutoFit/>
          </a:bodyPr>
          <a:lstStyle/>
          <a:p>
            <a:pPr algn="ctr"/>
            <a:r>
              <a:rPr kumimoji="1" lang="ja-JP" altLang="en-US" sz="1050" b="1" dirty="0">
                <a:ln>
                  <a:solidFill>
                    <a:srgbClr val="FFFF00"/>
                  </a:solidFill>
                </a:ln>
                <a:solidFill>
                  <a:sysClr val="windowText" lastClr="000000"/>
                </a:solidFill>
                <a:latin typeface="HGP創英角ｺﾞｼｯｸUB" panose="020B0900000000000000" pitchFamily="50" charset="-128"/>
                <a:ea typeface="HGP創英角ｺﾞｼｯｸUB" panose="020B0900000000000000" pitchFamily="50" charset="-128"/>
              </a:rPr>
              <a:t>応募方法はこちら →</a:t>
            </a:r>
          </a:p>
        </p:txBody>
      </p:sp>
      <p:sp>
        <p:nvSpPr>
          <p:cNvPr id="12" name="テキスト ボックス 11">
            <a:extLst>
              <a:ext uri="{FF2B5EF4-FFF2-40B4-BE49-F238E27FC236}">
                <a16:creationId xmlns:a16="http://schemas.microsoft.com/office/drawing/2014/main" id="{E80FABEF-F67B-4133-1E38-B3C035310541}"/>
              </a:ext>
            </a:extLst>
          </p:cNvPr>
          <p:cNvSpPr txBox="1"/>
          <p:nvPr/>
        </p:nvSpPr>
        <p:spPr>
          <a:xfrm>
            <a:off x="363726" y="5063302"/>
            <a:ext cx="2038728" cy="584775"/>
          </a:xfrm>
          <a:prstGeom prst="rect">
            <a:avLst/>
          </a:prstGeom>
          <a:noFill/>
        </p:spPr>
        <p:txBody>
          <a:bodyPr wrap="square" rtlCol="0">
            <a:spAutoFit/>
          </a:bodyPr>
          <a:lstStyle/>
          <a:p>
            <a:pPr algn="ctr"/>
            <a:r>
              <a:rPr kumimoji="1" lang="ja-JP" altLang="en-US" sz="16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rPr>
              <a:t>講座等の</a:t>
            </a:r>
            <a:r>
              <a:rPr kumimoji="1" lang="ja-JP" altLang="en-US" sz="1600" dirty="0">
                <a:solidFill>
                  <a:srgbClr val="FF0000"/>
                </a:solidFill>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rPr>
              <a:t>周知</a:t>
            </a:r>
            <a:r>
              <a:rPr kumimoji="1" lang="ja-JP" altLang="en-US" sz="16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rPr>
              <a:t>と</a:t>
            </a:r>
            <a:endParaRPr kumimoji="1" lang="en-US" altLang="ja-JP" sz="16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endParaRPr>
          </a:p>
          <a:p>
            <a:pPr algn="ctr"/>
            <a:r>
              <a:rPr kumimoji="1" lang="ja-JP" altLang="en-US" sz="1600" dirty="0">
                <a:solidFill>
                  <a:srgbClr val="FF0000"/>
                </a:solidFill>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rPr>
              <a:t>輝き</a:t>
            </a:r>
            <a:r>
              <a:rPr kumimoji="1" lang="ja-JP" altLang="en-US" sz="16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rPr>
              <a:t>につながる！</a:t>
            </a:r>
            <a:endParaRPr kumimoji="1" lang="en-US" altLang="ja-JP" sz="16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endParaRPr>
          </a:p>
        </p:txBody>
      </p:sp>
      <p:sp>
        <p:nvSpPr>
          <p:cNvPr id="8" name="テキスト ボックス 7">
            <a:extLst>
              <a:ext uri="{FF2B5EF4-FFF2-40B4-BE49-F238E27FC236}">
                <a16:creationId xmlns:a16="http://schemas.microsoft.com/office/drawing/2014/main" id="{D2D6C76F-34F4-6034-0472-F098EBAA11EA}"/>
              </a:ext>
            </a:extLst>
          </p:cNvPr>
          <p:cNvSpPr txBox="1"/>
          <p:nvPr/>
        </p:nvSpPr>
        <p:spPr>
          <a:xfrm>
            <a:off x="2181225" y="6299743"/>
            <a:ext cx="2457450" cy="523220"/>
          </a:xfrm>
          <a:prstGeom prst="rect">
            <a:avLst/>
          </a:prstGeom>
          <a:noFill/>
        </p:spPr>
        <p:txBody>
          <a:bodyPr wrap="square" rtlCol="0" anchor="ctr">
            <a:spAutoFit/>
          </a:bodyPr>
          <a:lstStyle/>
          <a:p>
            <a:pPr algn="ctr"/>
            <a:r>
              <a:rPr kumimoji="1" lang="ja-JP" altLang="en-US" sz="1400" dirty="0">
                <a:solidFill>
                  <a:schemeClr val="bg1"/>
                </a:solidFill>
                <a:latin typeface="HGS創英角ﾎﾟｯﾌﾟ体" panose="040B0A00000000000000" pitchFamily="50" charset="-128"/>
                <a:ea typeface="HGS創英角ﾎﾟｯﾌﾟ体" panose="040B0A00000000000000" pitchFamily="50" charset="-128"/>
              </a:rPr>
              <a:t>地域で実施している</a:t>
            </a:r>
            <a:endParaRPr kumimoji="1" lang="en-US" altLang="ja-JP" sz="1400" dirty="0">
              <a:solidFill>
                <a:schemeClr val="bg1"/>
              </a:solidFill>
              <a:latin typeface="HGS創英角ﾎﾟｯﾌﾟ体" panose="040B0A00000000000000" pitchFamily="50" charset="-128"/>
              <a:ea typeface="HGS創英角ﾎﾟｯﾌﾟ体" panose="040B0A00000000000000" pitchFamily="50" charset="-128"/>
            </a:endParaRPr>
          </a:p>
          <a:p>
            <a:pPr algn="ctr"/>
            <a:r>
              <a:rPr kumimoji="1" lang="ja-JP" altLang="en-US" sz="1400" dirty="0">
                <a:solidFill>
                  <a:schemeClr val="bg1"/>
                </a:solidFill>
                <a:latin typeface="HGS創英角ﾎﾟｯﾌﾟ体" panose="040B0A00000000000000" pitchFamily="50" charset="-128"/>
                <a:ea typeface="HGS創英角ﾎﾟｯﾌﾟ体" panose="040B0A00000000000000" pitchFamily="50" charset="-128"/>
              </a:rPr>
              <a:t>生涯学習講座・事業</a:t>
            </a:r>
          </a:p>
        </p:txBody>
      </p:sp>
      <p:sp>
        <p:nvSpPr>
          <p:cNvPr id="16" name="テキスト ボックス 15">
            <a:extLst>
              <a:ext uri="{FF2B5EF4-FFF2-40B4-BE49-F238E27FC236}">
                <a16:creationId xmlns:a16="http://schemas.microsoft.com/office/drawing/2014/main" id="{7F998163-96F2-A74D-3EAE-8637983E1C4B}"/>
              </a:ext>
            </a:extLst>
          </p:cNvPr>
          <p:cNvSpPr txBox="1"/>
          <p:nvPr/>
        </p:nvSpPr>
        <p:spPr>
          <a:xfrm>
            <a:off x="-90310" y="6092370"/>
            <a:ext cx="1376648" cy="461665"/>
          </a:xfrm>
          <a:prstGeom prst="rect">
            <a:avLst/>
          </a:prstGeom>
          <a:noFill/>
        </p:spPr>
        <p:txBody>
          <a:bodyPr wrap="square" rtlCol="0">
            <a:spAutoFit/>
          </a:bodyPr>
          <a:lstStyle/>
          <a:p>
            <a:pPr algn="ctr"/>
            <a:r>
              <a:rPr kumimoji="1" lang="ja-JP" altLang="en-US" sz="12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rPr>
              <a:t>令和７年度</a:t>
            </a:r>
            <a:endParaRPr kumimoji="1" lang="en-US" altLang="ja-JP" sz="12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endParaRPr>
          </a:p>
          <a:p>
            <a:pPr algn="ctr"/>
            <a:r>
              <a:rPr kumimoji="1" lang="ja-JP" altLang="en-US" sz="12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rPr>
              <a:t>受賞講座事業</a:t>
            </a:r>
            <a:endParaRPr kumimoji="1" lang="en-US" altLang="ja-JP" sz="1200" dirty="0">
              <a:effectLst>
                <a:outerShdw blurRad="38100" dist="38100" dir="2700000" algn="tl">
                  <a:schemeClr val="bg1">
                    <a:alpha val="43000"/>
                  </a:schemeClr>
                </a:outerShdw>
              </a:effectLst>
              <a:latin typeface="HG創英角ﾎﾟｯﾌﾟ体" panose="040B0A09000000000000" pitchFamily="49" charset="-128"/>
              <a:ea typeface="HG創英角ﾎﾟｯﾌﾟ体" panose="040B0A09000000000000" pitchFamily="49" charset="-128"/>
            </a:endParaRPr>
          </a:p>
        </p:txBody>
      </p:sp>
      <p:sp>
        <p:nvSpPr>
          <p:cNvPr id="19" name="テキスト ボックス 18">
            <a:extLst>
              <a:ext uri="{FF2B5EF4-FFF2-40B4-BE49-F238E27FC236}">
                <a16:creationId xmlns:a16="http://schemas.microsoft.com/office/drawing/2014/main" id="{61A4AF86-46D8-F3E8-C969-B925B6BDEB33}"/>
              </a:ext>
            </a:extLst>
          </p:cNvPr>
          <p:cNvSpPr txBox="1"/>
          <p:nvPr/>
        </p:nvSpPr>
        <p:spPr>
          <a:xfrm>
            <a:off x="84516" y="127011"/>
            <a:ext cx="2801560" cy="338554"/>
          </a:xfrm>
          <a:prstGeom prst="rect">
            <a:avLst/>
          </a:prstGeom>
          <a:noFill/>
        </p:spPr>
        <p:txBody>
          <a:bodyPr wrap="square" rtlCol="0">
            <a:spAutoFit/>
          </a:bodyPr>
          <a:lstStyle/>
          <a:p>
            <a:r>
              <a:rPr kumimoji="1" lang="ja-JP" altLang="en-US" sz="1600" dirty="0">
                <a:effectLst>
                  <a:outerShdw blurRad="38100" dist="38100" dir="2700000" algn="tl">
                    <a:schemeClr val="bg1">
                      <a:alpha val="43000"/>
                    </a:schemeClr>
                  </a:outerShdw>
                </a:effectLst>
                <a:latin typeface="HGP創英角ｺﾞｼｯｸUB" panose="020B0900000000000000" pitchFamily="50" charset="-128"/>
                <a:ea typeface="HGP創英角ｺﾞｼｯｸUB" panose="020B0900000000000000" pitchFamily="50" charset="-128"/>
              </a:rPr>
              <a:t>主催：さわやかちば県民プラザ</a:t>
            </a:r>
          </a:p>
        </p:txBody>
      </p:sp>
      <p:graphicFrame>
        <p:nvGraphicFramePr>
          <p:cNvPr id="14" name="表 13">
            <a:extLst>
              <a:ext uri="{FF2B5EF4-FFF2-40B4-BE49-F238E27FC236}">
                <a16:creationId xmlns:a16="http://schemas.microsoft.com/office/drawing/2014/main" id="{8332F6D4-B982-E7A0-BC4B-5E20C02DD7C9}"/>
              </a:ext>
            </a:extLst>
          </p:cNvPr>
          <p:cNvGraphicFramePr>
            <a:graphicFrameLocks noGrp="1"/>
          </p:cNvGraphicFramePr>
          <p:nvPr>
            <p:extLst>
              <p:ext uri="{D42A27DB-BD31-4B8C-83A1-F6EECF244321}">
                <p14:modId xmlns:p14="http://schemas.microsoft.com/office/powerpoint/2010/main" val="884407597"/>
              </p:ext>
            </p:extLst>
          </p:nvPr>
        </p:nvGraphicFramePr>
        <p:xfrm>
          <a:off x="-171449" y="6854823"/>
          <a:ext cx="7182396" cy="2295729"/>
        </p:xfrm>
        <a:graphic>
          <a:graphicData uri="http://schemas.openxmlformats.org/drawingml/2006/table">
            <a:tbl>
              <a:tblPr firstRow="1" bandRow="1">
                <a:tableStyleId>{68D230F3-CF80-4859-8CE7-A43EE81993B5}</a:tableStyleId>
              </a:tblPr>
              <a:tblGrid>
                <a:gridCol w="217545">
                  <a:extLst>
                    <a:ext uri="{9D8B030D-6E8A-4147-A177-3AD203B41FA5}">
                      <a16:colId xmlns:a16="http://schemas.microsoft.com/office/drawing/2014/main" val="944428535"/>
                    </a:ext>
                  </a:extLst>
                </a:gridCol>
                <a:gridCol w="2068454">
                  <a:extLst>
                    <a:ext uri="{9D8B030D-6E8A-4147-A177-3AD203B41FA5}">
                      <a16:colId xmlns:a16="http://schemas.microsoft.com/office/drawing/2014/main" val="3899402448"/>
                    </a:ext>
                  </a:extLst>
                </a:gridCol>
                <a:gridCol w="2609850">
                  <a:extLst>
                    <a:ext uri="{9D8B030D-6E8A-4147-A177-3AD203B41FA5}">
                      <a16:colId xmlns:a16="http://schemas.microsoft.com/office/drawing/2014/main" val="2437455853"/>
                    </a:ext>
                  </a:extLst>
                </a:gridCol>
                <a:gridCol w="2069002">
                  <a:extLst>
                    <a:ext uri="{9D8B030D-6E8A-4147-A177-3AD203B41FA5}">
                      <a16:colId xmlns:a16="http://schemas.microsoft.com/office/drawing/2014/main" val="3114545511"/>
                    </a:ext>
                  </a:extLst>
                </a:gridCol>
                <a:gridCol w="217545">
                  <a:extLst>
                    <a:ext uri="{9D8B030D-6E8A-4147-A177-3AD203B41FA5}">
                      <a16:colId xmlns:a16="http://schemas.microsoft.com/office/drawing/2014/main" val="3918359761"/>
                    </a:ext>
                  </a:extLst>
                </a:gridCol>
              </a:tblGrid>
              <a:tr h="290369">
                <a:tc>
                  <a:txBody>
                    <a:bodyPr/>
                    <a:lstStyle/>
                    <a:p>
                      <a:pPr algn="ctr"/>
                      <a:endParaRPr kumimoji="1" lang="ja-JP" altLang="en-US" sz="1200" b="0" dirty="0">
                        <a:latin typeface="HGS創英角ﾎﾟｯﾌﾟ体" panose="040B0A00000000000000" pitchFamily="50" charset="-128"/>
                        <a:ea typeface="HGS創英角ﾎﾟｯﾌﾟ体" panose="040B0A00000000000000" pitchFamily="50" charset="-128"/>
                      </a:endParaRPr>
                    </a:p>
                  </a:txBody>
                  <a:tcPr>
                    <a:lnR w="12700" cap="flat" cmpd="sng" algn="ctr">
                      <a:noFill/>
                      <a:prstDash val="sysDot"/>
                      <a:round/>
                      <a:headEnd type="none" w="med" len="med"/>
                      <a:tailEnd type="none" w="med" len="med"/>
                    </a:lnR>
                    <a:solidFill>
                      <a:srgbClr val="CCFFFF"/>
                    </a:solidFill>
                  </a:tcPr>
                </a:tc>
                <a:tc>
                  <a:txBody>
                    <a:bodyPr/>
                    <a:lstStyle/>
                    <a:p>
                      <a:pPr algn="ctr"/>
                      <a:r>
                        <a:rPr kumimoji="1" lang="ja-JP" altLang="en-US" sz="1200" b="0" dirty="0">
                          <a:latin typeface="HGS創英角ﾎﾟｯﾌﾟ体" panose="040B0A00000000000000" pitchFamily="50" charset="-128"/>
                          <a:ea typeface="HGS創英角ﾎﾟｯﾌﾟ体" panose="040B0A00000000000000" pitchFamily="50" charset="-128"/>
                        </a:rPr>
                        <a:t>賞　名</a:t>
                      </a:r>
                    </a:p>
                  </a:txBody>
                  <a:tcPr>
                    <a:lnL w="12700" cap="flat" cmpd="sng" algn="ctr">
                      <a:noFill/>
                      <a:prstDash val="sysDot"/>
                      <a:round/>
                      <a:headEnd type="none" w="med" len="med"/>
                      <a:tailEnd type="none" w="med" len="med"/>
                    </a:lnL>
                    <a:lnR w="12700" cap="flat" cmpd="sng" algn="ctr">
                      <a:solidFill>
                        <a:schemeClr val="bg1"/>
                      </a:solidFill>
                      <a:prstDash val="sysDot"/>
                      <a:round/>
                      <a:headEnd type="none" w="med" len="med"/>
                      <a:tailEnd type="none" w="med" len="med"/>
                    </a:lnR>
                    <a:solidFill>
                      <a:srgbClr val="CCFFFF"/>
                    </a:solidFill>
                  </a:tcPr>
                </a:tc>
                <a:tc>
                  <a:txBody>
                    <a:bodyPr/>
                    <a:lstStyle/>
                    <a:p>
                      <a:pPr algn="ctr"/>
                      <a:r>
                        <a:rPr kumimoji="1" lang="ja-JP" altLang="en-US" sz="1200" b="0" dirty="0">
                          <a:latin typeface="HGS創英角ﾎﾟｯﾌﾟ体" panose="040B0A00000000000000" pitchFamily="50" charset="-128"/>
                          <a:ea typeface="HGS創英角ﾎﾟｯﾌﾟ体" panose="040B0A00000000000000" pitchFamily="50" charset="-128"/>
                        </a:rPr>
                        <a:t>講　座　事　業　名</a:t>
                      </a:r>
                      <a:endParaRPr kumimoji="1" lang="en-US" altLang="ja-JP" sz="1200" b="0" dirty="0">
                        <a:latin typeface="HGS創英角ﾎﾟｯﾌﾟ体" panose="040B0A00000000000000" pitchFamily="50" charset="-128"/>
                        <a:ea typeface="HGS創英角ﾎﾟｯﾌﾟ体" panose="040B0A00000000000000" pitchFamily="50" charset="-128"/>
                      </a:endParaRP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solidFill>
                      <a:srgbClr val="CCFFFF"/>
                    </a:solidFill>
                  </a:tcPr>
                </a:tc>
                <a:tc>
                  <a:txBody>
                    <a:bodyPr/>
                    <a:lstStyle/>
                    <a:p>
                      <a:pPr algn="ctr"/>
                      <a:r>
                        <a:rPr kumimoji="1" lang="ja-JP" altLang="en-US" sz="1200" b="0" dirty="0">
                          <a:latin typeface="HGS創英角ﾎﾟｯﾌﾟ体" panose="040B0A00000000000000" pitchFamily="50" charset="-128"/>
                          <a:ea typeface="HGS創英角ﾎﾟｯﾌﾟ体" panose="040B0A00000000000000" pitchFamily="50" charset="-128"/>
                        </a:rPr>
                        <a:t>団　体　名</a:t>
                      </a:r>
                    </a:p>
                  </a:txBody>
                  <a:tcPr>
                    <a:lnL w="12700" cap="flat" cmpd="sng" algn="ctr">
                      <a:solidFill>
                        <a:schemeClr val="bg1"/>
                      </a:solidFill>
                      <a:prstDash val="sysDot"/>
                      <a:round/>
                      <a:headEnd type="none" w="med" len="med"/>
                      <a:tailEnd type="none" w="med" len="med"/>
                    </a:lnL>
                    <a:lnR w="12700" cap="flat" cmpd="sng" algn="ctr">
                      <a:noFill/>
                      <a:prstDash val="sysDot"/>
                      <a:round/>
                      <a:headEnd type="none" w="med" len="med"/>
                      <a:tailEnd type="none" w="med" len="med"/>
                    </a:lnR>
                    <a:solidFill>
                      <a:srgbClr val="CCFFFF"/>
                    </a:solidFill>
                  </a:tcPr>
                </a:tc>
                <a:tc>
                  <a:txBody>
                    <a:bodyPr/>
                    <a:lstStyle/>
                    <a:p>
                      <a:pPr algn="ctr"/>
                      <a:endParaRPr kumimoji="1" lang="ja-JP" altLang="en-US" sz="1200" b="1" dirty="0">
                        <a:latin typeface="HGS創英角ﾎﾟｯﾌﾟ体" panose="040B0A00000000000000" pitchFamily="50" charset="-128"/>
                        <a:ea typeface="HGS創英角ﾎﾟｯﾌﾟ体" panose="040B0A00000000000000" pitchFamily="50" charset="-128"/>
                      </a:endParaRPr>
                    </a:p>
                  </a:txBody>
                  <a:tcPr>
                    <a:lnL w="12700" cap="flat" cmpd="sng" algn="ctr">
                      <a:noFill/>
                      <a:prstDash val="sysDot"/>
                      <a:round/>
                      <a:headEnd type="none" w="med" len="med"/>
                      <a:tailEnd type="none" w="med" len="med"/>
                    </a:lnL>
                    <a:solidFill>
                      <a:srgbClr val="CCFFFF"/>
                    </a:solidFill>
                  </a:tcPr>
                </a:tc>
                <a:extLst>
                  <a:ext uri="{0D108BD9-81ED-4DB2-BD59-A6C34878D82A}">
                    <a16:rowId xmlns:a16="http://schemas.microsoft.com/office/drawing/2014/main" val="946329507"/>
                  </a:ext>
                </a:extLst>
              </a:tr>
              <a:tr h="495682">
                <a:tc>
                  <a:txBody>
                    <a:bodyPr/>
                    <a:lstStyle/>
                    <a:p>
                      <a:pPr algn="ctr"/>
                      <a:endParaRPr kumimoji="1" lang="ja-JP" altLang="en-US" sz="1600" dirty="0">
                        <a:ln w="3175">
                          <a:noFill/>
                        </a:ln>
                        <a:effectLst>
                          <a:glow rad="228600">
                            <a:schemeClr val="accent4">
                              <a:satMod val="175000"/>
                              <a:alpha val="40000"/>
                            </a:schemeClr>
                          </a:glow>
                        </a:effectLst>
                        <a:latin typeface="HGS創英角ﾎﾟｯﾌﾟ体" panose="040B0A00000000000000" pitchFamily="50" charset="-128"/>
                        <a:ea typeface="HGS創英角ﾎﾟｯﾌﾟ体" panose="040B0A00000000000000" pitchFamily="50" charset="-128"/>
                      </a:endParaRPr>
                    </a:p>
                  </a:txBody>
                  <a:tcPr anchor="ctr">
                    <a:lnR w="12700" cap="flat" cmpd="sng" algn="ctr">
                      <a:noFill/>
                      <a:prstDash val="sysDot"/>
                      <a:round/>
                      <a:headEnd type="none" w="med" len="med"/>
                      <a:tailEnd type="none" w="med" len="med"/>
                    </a:lnR>
                  </a:tcPr>
                </a:tc>
                <a:tc>
                  <a:txBody>
                    <a:bodyPr/>
                    <a:lstStyle/>
                    <a:p>
                      <a:pPr algn="ctr"/>
                      <a:r>
                        <a:rPr kumimoji="1" lang="ja-JP" altLang="en-US" sz="1600" dirty="0">
                          <a:ln w="3175">
                            <a:noFill/>
                          </a:ln>
                          <a:effectLst>
                            <a:glow rad="228600">
                              <a:schemeClr val="accent4">
                                <a:satMod val="175000"/>
                                <a:alpha val="40000"/>
                              </a:schemeClr>
                            </a:glow>
                          </a:effectLst>
                          <a:latin typeface="HGS創英角ﾎﾟｯﾌﾟ体" panose="040B0A00000000000000" pitchFamily="50" charset="-128"/>
                          <a:ea typeface="HGS創英角ﾎﾟｯﾌﾟ体" panose="040B0A00000000000000" pitchFamily="50" charset="-128"/>
                        </a:rPr>
                        <a:t>大　　賞</a:t>
                      </a:r>
                    </a:p>
                  </a:txBody>
                  <a:tcPr anchor="ctr">
                    <a:lnL w="12700" cap="flat" cmpd="sng" algn="ctr">
                      <a:noFill/>
                      <a:prstDash val="sysDot"/>
                      <a:round/>
                      <a:headEnd type="none" w="med" len="med"/>
                      <a:tailEnd type="none" w="med" len="med"/>
                    </a:lnL>
                    <a:lnR w="12700" cap="flat" cmpd="sng" algn="ctr">
                      <a:solidFill>
                        <a:schemeClr val="bg1"/>
                      </a:solidFill>
                      <a:prstDash val="sysDot"/>
                      <a:round/>
                      <a:headEnd type="none" w="med" len="med"/>
                      <a:tailEnd type="none" w="med" len="med"/>
                    </a:lnR>
                  </a:tcPr>
                </a:tc>
                <a:tc>
                  <a:txBody>
                    <a:bodyPr/>
                    <a:lstStyle/>
                    <a:p>
                      <a:pPr algn="ctr"/>
                      <a:r>
                        <a:rPr kumimoji="1" lang="ja-JP" altLang="en-US" sz="900" dirty="0">
                          <a:latin typeface="HGS創英角ﾎﾟｯﾌﾟ体" panose="040B0A00000000000000" pitchFamily="50" charset="-128"/>
                          <a:ea typeface="HGS創英角ﾎﾟｯﾌﾟ体" panose="040B0A00000000000000" pitchFamily="50" charset="-128"/>
                        </a:rPr>
                        <a:t>聖徳大学オープンアカデミー</a:t>
                      </a:r>
                      <a:r>
                        <a:rPr kumimoji="1" lang="en-US" altLang="ja-JP" sz="900" dirty="0">
                          <a:latin typeface="HGS創英角ﾎﾟｯﾌﾟ体" panose="040B0A00000000000000" pitchFamily="50" charset="-128"/>
                          <a:ea typeface="HGS創英角ﾎﾟｯﾌﾟ体" panose="040B0A00000000000000" pitchFamily="50" charset="-128"/>
                        </a:rPr>
                        <a:t>(</a:t>
                      </a:r>
                      <a:r>
                        <a:rPr kumimoji="1" lang="ja-JP" altLang="en-US" sz="900" dirty="0">
                          <a:latin typeface="HGS創英角ﾎﾟｯﾌﾟ体" panose="040B0A00000000000000" pitchFamily="50" charset="-128"/>
                          <a:ea typeface="HGS創英角ﾎﾟｯﾌﾟ体" panose="040B0A00000000000000" pitchFamily="50" charset="-128"/>
                        </a:rPr>
                        <a:t>ＳＯＡ</a:t>
                      </a:r>
                      <a:r>
                        <a:rPr kumimoji="1" lang="en-US" altLang="ja-JP" sz="900" dirty="0">
                          <a:latin typeface="HGS創英角ﾎﾟｯﾌﾟ体" panose="040B0A00000000000000" pitchFamily="50" charset="-128"/>
                          <a:ea typeface="HGS創英角ﾎﾟｯﾌﾟ体" panose="040B0A00000000000000" pitchFamily="50" charset="-128"/>
                        </a:rPr>
                        <a:t>)</a:t>
                      </a:r>
                      <a:r>
                        <a:rPr kumimoji="1" lang="ja-JP" altLang="en-US" sz="900" dirty="0">
                          <a:latin typeface="HGS創英角ﾎﾟｯﾌﾟ体" panose="040B0A00000000000000" pitchFamily="50" charset="-128"/>
                          <a:ea typeface="HGS創英角ﾎﾟｯﾌﾟ体" panose="040B0A00000000000000" pitchFamily="50" charset="-128"/>
                        </a:rPr>
                        <a:t>公開講座</a:t>
                      </a:r>
                    </a:p>
                    <a:p>
                      <a:pPr algn="ctr"/>
                      <a:r>
                        <a:rPr kumimoji="1" lang="ja-JP" altLang="en-US" sz="900" dirty="0">
                          <a:latin typeface="HGS創英角ﾎﾟｯﾌﾟ体" panose="040B0A00000000000000" pitchFamily="50" charset="-128"/>
                          <a:ea typeface="HGS創英角ﾎﾟｯﾌﾟ体" panose="040B0A00000000000000" pitchFamily="50" charset="-128"/>
                        </a:rPr>
                        <a:t>聖徳ＯＧが贈る♡介護のコツを知って、</a:t>
                      </a:r>
                      <a:endParaRPr kumimoji="1" lang="en-US" altLang="ja-JP" sz="900" dirty="0">
                        <a:latin typeface="HGS創英角ﾎﾟｯﾌﾟ体" panose="040B0A00000000000000" pitchFamily="50" charset="-128"/>
                        <a:ea typeface="HGS創英角ﾎﾟｯﾌﾟ体" panose="040B0A00000000000000" pitchFamily="50" charset="-128"/>
                      </a:endParaRPr>
                    </a:p>
                    <a:p>
                      <a:pPr algn="ctr"/>
                      <a:r>
                        <a:rPr kumimoji="1" lang="ja-JP" altLang="en-US" sz="900" dirty="0">
                          <a:latin typeface="HGS創英角ﾎﾟｯﾌﾟ体" panose="040B0A00000000000000" pitchFamily="50" charset="-128"/>
                          <a:ea typeface="HGS創英角ﾎﾟｯﾌﾟ体" panose="040B0A00000000000000" pitchFamily="50" charset="-128"/>
                        </a:rPr>
                        <a:t>楽らく</a:t>
                      </a:r>
                      <a:r>
                        <a:rPr kumimoji="1" lang="en-US" altLang="ja-JP" sz="900" dirty="0">
                          <a:latin typeface="HGS創英角ﾎﾟｯﾌﾟ体" panose="040B0A00000000000000" pitchFamily="50" charset="-128"/>
                          <a:ea typeface="HGS創英角ﾎﾟｯﾌﾟ体" panose="040B0A00000000000000" pitchFamily="50" charset="-128"/>
                        </a:rPr>
                        <a:t>〈</a:t>
                      </a:r>
                      <a:r>
                        <a:rPr kumimoji="1" lang="ja-JP" altLang="en-US" sz="900" dirty="0">
                          <a:latin typeface="HGS創英角ﾎﾟｯﾌﾟ体" panose="040B0A00000000000000" pitchFamily="50" charset="-128"/>
                          <a:ea typeface="HGS創英角ﾎﾟｯﾌﾟ体" panose="040B0A00000000000000" pitchFamily="50" charset="-128"/>
                        </a:rPr>
                        <a:t>快互</a:t>
                      </a:r>
                      <a:r>
                        <a:rPr kumimoji="1" lang="en-US" altLang="ja-JP" sz="900" dirty="0">
                          <a:latin typeface="HGS創英角ﾎﾟｯﾌﾟ体" panose="040B0A00000000000000" pitchFamily="50" charset="-128"/>
                          <a:ea typeface="HGS創英角ﾎﾟｯﾌﾟ体" panose="040B0A00000000000000" pitchFamily="50" charset="-128"/>
                        </a:rPr>
                        <a:t>〉(</a:t>
                      </a:r>
                      <a:r>
                        <a:rPr kumimoji="1" lang="ja-JP" altLang="en-US" sz="900" dirty="0">
                          <a:latin typeface="HGS創英角ﾎﾟｯﾌﾟ体" panose="040B0A00000000000000" pitchFamily="50" charset="-128"/>
                          <a:ea typeface="HGS創英角ﾎﾟｯﾌﾟ体" panose="040B0A00000000000000" pitchFamily="50" charset="-128"/>
                        </a:rPr>
                        <a:t>かいご</a:t>
                      </a:r>
                      <a:r>
                        <a:rPr kumimoji="1" lang="en-US" altLang="ja-JP" sz="900" dirty="0">
                          <a:latin typeface="HGS創英角ﾎﾟｯﾌﾟ体" panose="040B0A00000000000000" pitchFamily="50" charset="-128"/>
                          <a:ea typeface="HGS創英角ﾎﾟｯﾌﾟ体" panose="040B0A00000000000000" pitchFamily="50" charset="-128"/>
                        </a:rPr>
                        <a:t>)</a:t>
                      </a:r>
                      <a:r>
                        <a:rPr kumimoji="1" lang="ja-JP" altLang="en-US" sz="900" dirty="0">
                          <a:latin typeface="HGS創英角ﾎﾟｯﾌﾟ体" panose="040B0A00000000000000" pitchFamily="50" charset="-128"/>
                          <a:ea typeface="HGS創英角ﾎﾟｯﾌﾟ体" panose="040B0A00000000000000" pitchFamily="50" charset="-128"/>
                        </a:rPr>
                        <a:t>を目指しましょう！</a:t>
                      </a:r>
                      <a:endParaRPr kumimoji="1" lang="ja-JP" altLang="en-US" sz="800" dirty="0">
                        <a:latin typeface="HGS創英角ﾎﾟｯﾌﾟ体" panose="040B0A00000000000000" pitchFamily="50" charset="-128"/>
                        <a:ea typeface="HGS創英角ﾎﾟｯﾌﾟ体" panose="040B0A00000000000000" pitchFamily="50" charset="-128"/>
                      </a:endParaRPr>
                    </a:p>
                  </a:txBody>
                  <a:tcPr anchor="ct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tcPr>
                </a:tc>
                <a:tc>
                  <a:txBody>
                    <a:bodyPr/>
                    <a:lstStyle/>
                    <a:p>
                      <a:pPr algn="ctr"/>
                      <a:r>
                        <a:rPr kumimoji="1" lang="ja-JP" altLang="en-US" sz="1000" dirty="0">
                          <a:latin typeface="HGS創英角ﾎﾟｯﾌﾟ体" panose="040B0A00000000000000" pitchFamily="50" charset="-128"/>
                          <a:ea typeface="HGS創英角ﾎﾟｯﾌﾟ体" panose="040B0A00000000000000" pitchFamily="50" charset="-128"/>
                        </a:rPr>
                        <a:t>聖　徳　</a:t>
                      </a:r>
                      <a:r>
                        <a:rPr kumimoji="1" lang="zh-TW" altLang="en-US" sz="1000" dirty="0">
                          <a:latin typeface="HGS創英角ﾎﾟｯﾌﾟ体" panose="040B0A00000000000000" pitchFamily="50" charset="-128"/>
                          <a:ea typeface="HGS創英角ﾎﾟｯﾌﾟ体" panose="040B0A00000000000000" pitchFamily="50" charset="-128"/>
                        </a:rPr>
                        <a:t>大</a:t>
                      </a:r>
                      <a:r>
                        <a:rPr kumimoji="1" lang="ja-JP" altLang="en-US" sz="1000" dirty="0">
                          <a:latin typeface="HGS創英角ﾎﾟｯﾌﾟ体" panose="040B0A00000000000000" pitchFamily="50" charset="-128"/>
                          <a:ea typeface="HGS創英角ﾎﾟｯﾌﾟ体" panose="040B0A00000000000000" pitchFamily="50" charset="-128"/>
                        </a:rPr>
                        <a:t>　</a:t>
                      </a:r>
                      <a:r>
                        <a:rPr kumimoji="1" lang="zh-TW" altLang="en-US" sz="1000" dirty="0">
                          <a:latin typeface="HGS創英角ﾎﾟｯﾌﾟ体" panose="040B0A00000000000000" pitchFamily="50" charset="-128"/>
                          <a:ea typeface="HGS創英角ﾎﾟｯﾌﾟ体" panose="040B0A00000000000000" pitchFamily="50" charset="-128"/>
                        </a:rPr>
                        <a:t>学</a:t>
                      </a:r>
                      <a:endParaRPr kumimoji="1" lang="en-US" altLang="zh-TW" sz="1000" dirty="0">
                        <a:latin typeface="HGS創英角ﾎﾟｯﾌﾟ体" panose="040B0A00000000000000" pitchFamily="50" charset="-128"/>
                        <a:ea typeface="HGS創英角ﾎﾟｯﾌﾟ体" panose="040B0A00000000000000" pitchFamily="50" charset="-128"/>
                      </a:endParaRPr>
                    </a:p>
                    <a:p>
                      <a:pPr algn="dist"/>
                      <a:r>
                        <a:rPr kumimoji="1" lang="ja-JP" altLang="en-US" sz="1000" dirty="0">
                          <a:latin typeface="HGS創英角ﾎﾟｯﾌﾟ体" panose="040B0A00000000000000" pitchFamily="50" charset="-128"/>
                          <a:ea typeface="HGS創英角ﾎﾟｯﾌﾟ体" panose="040B0A00000000000000" pitchFamily="50" charset="-128"/>
                        </a:rPr>
                        <a:t>オープンアカデミー</a:t>
                      </a:r>
                      <a:r>
                        <a:rPr kumimoji="1" lang="en-US" altLang="ja-JP" sz="1000" dirty="0">
                          <a:latin typeface="HGS創英角ﾎﾟｯﾌﾟ体" panose="040B0A00000000000000" pitchFamily="50" charset="-128"/>
                          <a:ea typeface="HGS創英角ﾎﾟｯﾌﾟ体" panose="040B0A00000000000000" pitchFamily="50" charset="-128"/>
                        </a:rPr>
                        <a:t>(</a:t>
                      </a:r>
                      <a:r>
                        <a:rPr kumimoji="1" lang="ja-JP" altLang="en-US" sz="1000" dirty="0">
                          <a:latin typeface="HGS創英角ﾎﾟｯﾌﾟ体" panose="040B0A00000000000000" pitchFamily="50" charset="-128"/>
                          <a:ea typeface="HGS創英角ﾎﾟｯﾌﾟ体" panose="040B0A00000000000000" pitchFamily="50" charset="-128"/>
                        </a:rPr>
                        <a:t>ＳＯＡ</a:t>
                      </a:r>
                      <a:r>
                        <a:rPr kumimoji="1" lang="en-US" altLang="ja-JP" sz="1000" dirty="0">
                          <a:latin typeface="HGS創英角ﾎﾟｯﾌﾟ体" panose="040B0A00000000000000" pitchFamily="50" charset="-128"/>
                          <a:ea typeface="HGS創英角ﾎﾟｯﾌﾟ体" panose="040B0A00000000000000" pitchFamily="50" charset="-128"/>
                        </a:rPr>
                        <a:t>)</a:t>
                      </a:r>
                      <a:endParaRPr kumimoji="1" lang="zh-TW" altLang="en-US" sz="1000" dirty="0">
                        <a:latin typeface="HGS創英角ﾎﾟｯﾌﾟ体" panose="040B0A00000000000000" pitchFamily="50" charset="-128"/>
                        <a:ea typeface="HGS創英角ﾎﾟｯﾌﾟ体" panose="040B0A00000000000000" pitchFamily="50" charset="-128"/>
                      </a:endParaRPr>
                    </a:p>
                  </a:txBody>
                  <a:tcPr anchor="ctr">
                    <a:lnL w="12700" cap="flat" cmpd="sng" algn="ctr">
                      <a:solidFill>
                        <a:schemeClr val="bg1"/>
                      </a:solidFill>
                      <a:prstDash val="sysDot"/>
                      <a:round/>
                      <a:headEnd type="none" w="med" len="med"/>
                      <a:tailEnd type="none" w="med" len="med"/>
                    </a:lnL>
                    <a:lnR w="12700" cap="flat" cmpd="sng" algn="ctr">
                      <a:noFill/>
                      <a:prstDash val="sysDot"/>
                      <a:round/>
                      <a:headEnd type="none" w="med" len="med"/>
                      <a:tailEnd type="none" w="med" len="med"/>
                    </a:lnR>
                  </a:tcPr>
                </a:tc>
                <a:tc>
                  <a:txBody>
                    <a:bodyPr/>
                    <a:lstStyle/>
                    <a:p>
                      <a:pPr algn="dist"/>
                      <a:endParaRPr kumimoji="1" lang="zh-TW" altLang="en-US" sz="1000" dirty="0">
                        <a:latin typeface="HGS創英角ﾎﾟｯﾌﾟ体" panose="040B0A00000000000000" pitchFamily="50" charset="-128"/>
                        <a:ea typeface="HGS創英角ﾎﾟｯﾌﾟ体" panose="040B0A00000000000000" pitchFamily="50" charset="-128"/>
                      </a:endParaRPr>
                    </a:p>
                  </a:txBody>
                  <a:tcPr anchor="ctr">
                    <a:lnL w="12700" cap="flat" cmpd="sng" algn="ctr">
                      <a:noFill/>
                      <a:prstDash val="sysDot"/>
                      <a:round/>
                      <a:headEnd type="none" w="med" len="med"/>
                      <a:tailEnd type="none" w="med" len="med"/>
                    </a:lnL>
                  </a:tcPr>
                </a:tc>
                <a:extLst>
                  <a:ext uri="{0D108BD9-81ED-4DB2-BD59-A6C34878D82A}">
                    <a16:rowId xmlns:a16="http://schemas.microsoft.com/office/drawing/2014/main" val="1652207010"/>
                  </a:ext>
                </a:extLst>
              </a:tr>
              <a:tr h="375610">
                <a:tc>
                  <a:txBody>
                    <a:bodyPr/>
                    <a:lstStyle/>
                    <a:p>
                      <a:pPr algn="dist"/>
                      <a:endParaRPr kumimoji="1" lang="zh-TW"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endParaRPr>
                    </a:p>
                  </a:txBody>
                  <a:tcPr anchor="ctr">
                    <a:lnR w="12700" cap="flat" cmpd="sng" algn="ctr">
                      <a:noFill/>
                      <a:prstDash val="sysDot"/>
                      <a:round/>
                      <a:headEnd type="none" w="med" len="med"/>
                      <a:tailEnd type="none" w="med" len="med"/>
                    </a:lnR>
                  </a:tcPr>
                </a:tc>
                <a:tc>
                  <a:txBody>
                    <a:bodyPr/>
                    <a:lstStyle/>
                    <a:p>
                      <a:pPr algn="dist"/>
                      <a:r>
                        <a:rPr kumimoji="1" lang="zh-TW"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rPr>
                        <a:t>千葉日報社長賞</a:t>
                      </a:r>
                    </a:p>
                  </a:txBody>
                  <a:tcPr anchor="ctr">
                    <a:lnL w="12700" cap="flat" cmpd="sng" algn="ctr">
                      <a:noFill/>
                      <a:prstDash val="sysDot"/>
                      <a:round/>
                      <a:headEnd type="none" w="med" len="med"/>
                      <a:tailEnd type="none" w="med" len="med"/>
                    </a:lnL>
                    <a:lnR w="12700" cap="flat" cmpd="sng" algn="ctr">
                      <a:solidFill>
                        <a:schemeClr val="bg1"/>
                      </a:solidFill>
                      <a:prstDash val="sysDot"/>
                      <a:round/>
                      <a:headEnd type="none" w="med" len="med"/>
                      <a:tailEnd type="none" w="med" len="med"/>
                    </a:lnR>
                  </a:tcPr>
                </a:tc>
                <a:tc>
                  <a:txBody>
                    <a:bodyPr/>
                    <a:lstStyle/>
                    <a:p>
                      <a:pPr algn="ctr"/>
                      <a:r>
                        <a:rPr kumimoji="1" lang="ja-JP" altLang="en-US" sz="900" dirty="0">
                          <a:latin typeface="HGS創英角ﾎﾟｯﾌﾟ体" panose="040B0A00000000000000" pitchFamily="50" charset="-128"/>
                          <a:ea typeface="HGS創英角ﾎﾟｯﾌﾟ体" panose="040B0A00000000000000" pitchFamily="50" charset="-128"/>
                        </a:rPr>
                        <a:t>次世代ボランティアスクール</a:t>
                      </a:r>
                      <a:endParaRPr kumimoji="1" lang="en-US" altLang="ja-JP" sz="900" dirty="0">
                        <a:latin typeface="HGS創英角ﾎﾟｯﾌﾟ体" panose="040B0A00000000000000" pitchFamily="50" charset="-128"/>
                        <a:ea typeface="HGS創英角ﾎﾟｯﾌﾟ体" panose="040B0A00000000000000" pitchFamily="50" charset="-128"/>
                      </a:endParaRPr>
                    </a:p>
                    <a:p>
                      <a:pPr algn="ctr"/>
                      <a:r>
                        <a:rPr kumimoji="1" lang="ja-JP" altLang="en-US" sz="900" dirty="0">
                          <a:latin typeface="HGS創英角ﾎﾟｯﾌﾟ体" panose="040B0A00000000000000" pitchFamily="50" charset="-128"/>
                          <a:ea typeface="HGS創英角ﾎﾟｯﾌﾟ体" panose="040B0A00000000000000" pitchFamily="50" charset="-128"/>
                        </a:rPr>
                        <a:t>未来のおもちゃドクター養成講座</a:t>
                      </a:r>
                    </a:p>
                  </a:txBody>
                  <a:tcPr anchor="ct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tcPr>
                </a:tc>
                <a:tc>
                  <a:txBody>
                    <a:bodyPr/>
                    <a:lstStyle/>
                    <a:p>
                      <a:pPr algn="dist"/>
                      <a:r>
                        <a:rPr kumimoji="1" lang="ja-JP" altLang="en-US" sz="1000" dirty="0">
                          <a:latin typeface="HGS創英角ﾎﾟｯﾌﾟ体" panose="040B0A00000000000000" pitchFamily="50" charset="-128"/>
                          <a:ea typeface="HGS創英角ﾎﾟｯﾌﾟ体" panose="040B0A00000000000000" pitchFamily="50" charset="-128"/>
                        </a:rPr>
                        <a:t>成田市社会福祉協議会</a:t>
                      </a:r>
                      <a:endParaRPr kumimoji="1" lang="zh-TW" altLang="en-US" sz="1000" dirty="0">
                        <a:latin typeface="HGS創英角ﾎﾟｯﾌﾟ体" panose="040B0A00000000000000" pitchFamily="50" charset="-128"/>
                        <a:ea typeface="HGS創英角ﾎﾟｯﾌﾟ体" panose="040B0A00000000000000" pitchFamily="50" charset="-128"/>
                      </a:endParaRPr>
                    </a:p>
                  </a:txBody>
                  <a:tcPr anchor="ctr">
                    <a:lnL w="12700" cap="flat" cmpd="sng" algn="ctr">
                      <a:solidFill>
                        <a:schemeClr val="bg1"/>
                      </a:solidFill>
                      <a:prstDash val="sysDot"/>
                      <a:round/>
                      <a:headEnd type="none" w="med" len="med"/>
                      <a:tailEnd type="none" w="med" len="med"/>
                    </a:lnL>
                    <a:lnR w="12700" cap="flat" cmpd="sng" algn="ctr">
                      <a:noFill/>
                      <a:prstDash val="sysDot"/>
                      <a:round/>
                      <a:headEnd type="none" w="med" len="med"/>
                      <a:tailEnd type="none" w="med" len="med"/>
                    </a:lnR>
                  </a:tcPr>
                </a:tc>
                <a:tc>
                  <a:txBody>
                    <a:bodyPr/>
                    <a:lstStyle/>
                    <a:p>
                      <a:pPr algn="dist"/>
                      <a:endParaRPr kumimoji="1" lang="zh-TW" altLang="en-US" sz="1000" dirty="0">
                        <a:latin typeface="HGS創英角ﾎﾟｯﾌﾟ体" panose="040B0A00000000000000" pitchFamily="50" charset="-128"/>
                        <a:ea typeface="HGS創英角ﾎﾟｯﾌﾟ体" panose="040B0A00000000000000" pitchFamily="50" charset="-128"/>
                      </a:endParaRPr>
                    </a:p>
                  </a:txBody>
                  <a:tcPr anchor="ctr">
                    <a:lnL w="12700" cap="flat" cmpd="sng" algn="ctr">
                      <a:noFill/>
                      <a:prstDash val="sysDot"/>
                      <a:round/>
                      <a:headEnd type="none" w="med" len="med"/>
                      <a:tailEnd type="none" w="med" len="med"/>
                    </a:lnL>
                  </a:tcPr>
                </a:tc>
                <a:extLst>
                  <a:ext uri="{0D108BD9-81ED-4DB2-BD59-A6C34878D82A}">
                    <a16:rowId xmlns:a16="http://schemas.microsoft.com/office/drawing/2014/main" val="2606963422"/>
                  </a:ext>
                </a:extLst>
              </a:tr>
              <a:tr h="375610">
                <a:tc>
                  <a:txBody>
                    <a:bodyPr/>
                    <a:lstStyle/>
                    <a:p>
                      <a:pPr algn="dist"/>
                      <a:endParaRPr kumimoji="1" lang="zh-TW"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endParaRPr>
                    </a:p>
                  </a:txBody>
                  <a:tcPr anchor="ctr">
                    <a:lnR w="12700" cap="flat" cmpd="sng" algn="ctr">
                      <a:noFill/>
                      <a:prstDash val="sysDot"/>
                      <a:round/>
                      <a:headEnd type="none" w="med" len="med"/>
                      <a:tailEnd type="none" w="med" len="med"/>
                    </a:lnR>
                  </a:tcPr>
                </a:tc>
                <a:tc>
                  <a:txBody>
                    <a:bodyPr/>
                    <a:lstStyle/>
                    <a:p>
                      <a:pPr algn="dist"/>
                      <a:r>
                        <a:rPr kumimoji="1" lang="zh-TW"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rPr>
                        <a:t>千葉県私立大学短期大学</a:t>
                      </a:r>
                      <a:r>
                        <a:rPr kumimoji="1" lang="ja-JP"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rPr>
                        <a:t>協</a:t>
                      </a:r>
                      <a:r>
                        <a:rPr kumimoji="1" lang="zh-TW"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rPr>
                        <a:t>会長賞</a:t>
                      </a:r>
                    </a:p>
                  </a:txBody>
                  <a:tcPr anchor="ctr">
                    <a:lnL w="12700" cap="flat" cmpd="sng" algn="ctr">
                      <a:noFill/>
                      <a:prstDash val="sysDot"/>
                      <a:round/>
                      <a:headEnd type="none" w="med" len="med"/>
                      <a:tailEnd type="none" w="med" len="med"/>
                    </a:lnL>
                    <a:lnR w="12700" cap="flat" cmpd="sng" algn="ctr">
                      <a:solidFill>
                        <a:schemeClr val="bg1"/>
                      </a:solidFill>
                      <a:prstDash val="sysDot"/>
                      <a:round/>
                      <a:headEnd type="none" w="med" len="med"/>
                      <a:tailEnd type="none" w="med" len="med"/>
                    </a:lnR>
                  </a:tcPr>
                </a:tc>
                <a:tc>
                  <a:txBody>
                    <a:bodyPr/>
                    <a:lstStyle/>
                    <a:p>
                      <a:pPr algn="ctr"/>
                      <a:r>
                        <a:rPr kumimoji="1" lang="ja-JP" altLang="en-US" sz="900" dirty="0">
                          <a:latin typeface="HGS創英角ﾎﾟｯﾌﾟ体" panose="040B0A00000000000000" pitchFamily="50" charset="-128"/>
                          <a:ea typeface="HGS創英角ﾎﾟｯﾌﾟ体" panose="040B0A00000000000000" pitchFamily="50" charset="-128"/>
                        </a:rPr>
                        <a:t>お月見どろぼう～月の小さな使者参上！～</a:t>
                      </a:r>
                    </a:p>
                  </a:txBody>
                  <a:tcPr anchor="ct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tcPr>
                </a:tc>
                <a:tc>
                  <a:txBody>
                    <a:bodyPr/>
                    <a:lstStyle/>
                    <a:p>
                      <a:pPr algn="dist"/>
                      <a:r>
                        <a:rPr kumimoji="1" lang="ja-JP" altLang="en-US" sz="1000" dirty="0">
                          <a:latin typeface="HGS創英角ﾎﾟｯﾌﾟ体" panose="040B0A00000000000000" pitchFamily="50" charset="-128"/>
                          <a:ea typeface="HGS創英角ﾎﾟｯﾌﾟ体" panose="040B0A00000000000000" pitchFamily="50" charset="-128"/>
                        </a:rPr>
                        <a:t>君津亀山青少年自然の家</a:t>
                      </a:r>
                    </a:p>
                  </a:txBody>
                  <a:tcPr anchor="ctr">
                    <a:lnL w="12700" cap="flat" cmpd="sng" algn="ctr">
                      <a:solidFill>
                        <a:schemeClr val="bg1"/>
                      </a:solidFill>
                      <a:prstDash val="sysDot"/>
                      <a:round/>
                      <a:headEnd type="none" w="med" len="med"/>
                      <a:tailEnd type="none" w="med" len="med"/>
                    </a:lnL>
                    <a:lnR w="12700" cap="flat" cmpd="sng" algn="ctr">
                      <a:noFill/>
                      <a:prstDash val="sysDot"/>
                      <a:round/>
                      <a:headEnd type="none" w="med" len="med"/>
                      <a:tailEnd type="none" w="med" len="med"/>
                    </a:lnR>
                  </a:tcPr>
                </a:tc>
                <a:tc>
                  <a:txBody>
                    <a:bodyPr/>
                    <a:lstStyle/>
                    <a:p>
                      <a:pPr algn="dist"/>
                      <a:endParaRPr kumimoji="1" lang="ja-JP" altLang="en-US" sz="1000" dirty="0">
                        <a:latin typeface="HGS創英角ﾎﾟｯﾌﾟ体" panose="040B0A00000000000000" pitchFamily="50" charset="-128"/>
                        <a:ea typeface="HGS創英角ﾎﾟｯﾌﾟ体" panose="040B0A00000000000000" pitchFamily="50" charset="-128"/>
                      </a:endParaRPr>
                    </a:p>
                  </a:txBody>
                  <a:tcPr anchor="ctr">
                    <a:lnL w="12700" cap="flat" cmpd="sng" algn="ctr">
                      <a:noFill/>
                      <a:prstDash val="sysDot"/>
                      <a:round/>
                      <a:headEnd type="none" w="med" len="med"/>
                      <a:tailEnd type="none" w="med" len="med"/>
                    </a:lnL>
                  </a:tcPr>
                </a:tc>
                <a:extLst>
                  <a:ext uri="{0D108BD9-81ED-4DB2-BD59-A6C34878D82A}">
                    <a16:rowId xmlns:a16="http://schemas.microsoft.com/office/drawing/2014/main" val="2052284588"/>
                  </a:ext>
                </a:extLst>
              </a:tr>
              <a:tr h="375610">
                <a:tc>
                  <a:txBody>
                    <a:bodyPr/>
                    <a:lstStyle/>
                    <a:p>
                      <a:pPr algn="dist"/>
                      <a:endParaRPr kumimoji="1" lang="zh-TW"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endParaRPr>
                    </a:p>
                  </a:txBody>
                  <a:tcPr anchor="ctr">
                    <a:lnR w="12700" cap="flat" cmpd="sng" algn="ctr">
                      <a:noFill/>
                      <a:prstDash val="sysDot"/>
                      <a:round/>
                      <a:headEnd type="none" w="med" len="med"/>
                      <a:tailEnd type="none" w="med" len="med"/>
                    </a:lnR>
                  </a:tcPr>
                </a:tc>
                <a:tc>
                  <a:txBody>
                    <a:bodyPr/>
                    <a:lstStyle/>
                    <a:p>
                      <a:pPr algn="dist"/>
                      <a:r>
                        <a:rPr kumimoji="1" lang="zh-TW"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rPr>
                        <a:t>千葉県社会教育委員連絡協議会長賞</a:t>
                      </a:r>
                    </a:p>
                  </a:txBody>
                  <a:tcPr anchor="ctr">
                    <a:lnL w="12700" cap="flat" cmpd="sng" algn="ctr">
                      <a:noFill/>
                      <a:prstDash val="sysDot"/>
                      <a:round/>
                      <a:headEnd type="none" w="med" len="med"/>
                      <a:tailEnd type="none" w="med" len="med"/>
                    </a:lnL>
                    <a:lnR w="12700" cap="flat" cmpd="sng" algn="ctr">
                      <a:solidFill>
                        <a:schemeClr val="bg1"/>
                      </a:solidFill>
                      <a:prstDash val="sysDot"/>
                      <a:round/>
                      <a:headEnd type="none" w="med" len="med"/>
                      <a:tailEnd type="none" w="med" len="med"/>
                    </a:lnR>
                  </a:tcPr>
                </a:tc>
                <a:tc>
                  <a:txBody>
                    <a:bodyPr/>
                    <a:lstStyle/>
                    <a:p>
                      <a:pPr algn="ctr"/>
                      <a:r>
                        <a:rPr kumimoji="1" lang="ja-JP" altLang="en-US" sz="900" dirty="0">
                          <a:latin typeface="HGS創英角ﾎﾟｯﾌﾟ体" panose="040B0A00000000000000" pitchFamily="50" charset="-128"/>
                          <a:ea typeface="HGS創英角ﾎﾟｯﾌﾟ体" panose="040B0A00000000000000" pitchFamily="50" charset="-128"/>
                        </a:rPr>
                        <a:t>文化祭特別企画</a:t>
                      </a:r>
                      <a:endParaRPr kumimoji="1" lang="en-US" altLang="ja-JP" sz="900" dirty="0">
                        <a:latin typeface="HGS創英角ﾎﾟｯﾌﾟ体" panose="040B0A00000000000000" pitchFamily="50" charset="-128"/>
                        <a:ea typeface="HGS創英角ﾎﾟｯﾌﾟ体" panose="040B0A00000000000000" pitchFamily="50" charset="-128"/>
                      </a:endParaRPr>
                    </a:p>
                    <a:p>
                      <a:pPr algn="ctr"/>
                      <a:r>
                        <a:rPr kumimoji="1" lang="ja-JP" altLang="en-US" sz="900" dirty="0">
                          <a:latin typeface="HGS創英角ﾎﾟｯﾌﾟ体" panose="040B0A00000000000000" pitchFamily="50" charset="-128"/>
                          <a:ea typeface="HGS創英角ﾎﾟｯﾌﾟ体" panose="040B0A00000000000000" pitchFamily="50" charset="-128"/>
                        </a:rPr>
                        <a:t>「みんなでつくる“ご近助”縁日」</a:t>
                      </a:r>
                    </a:p>
                  </a:txBody>
                  <a:tcPr anchor="ct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tcPr>
                </a:tc>
                <a:tc>
                  <a:txBody>
                    <a:bodyPr/>
                    <a:lstStyle/>
                    <a:p>
                      <a:pPr algn="dist"/>
                      <a:r>
                        <a:rPr kumimoji="1" lang="zh-TW" altLang="en-US" sz="1000" dirty="0">
                          <a:latin typeface="HGS創英角ﾎﾟｯﾌﾟ体" panose="040B0A00000000000000" pitchFamily="50" charset="-128"/>
                          <a:ea typeface="HGS創英角ﾎﾟｯﾌﾟ体" panose="040B0A00000000000000" pitchFamily="50" charset="-128"/>
                        </a:rPr>
                        <a:t>君津市君津中央公民館</a:t>
                      </a:r>
                      <a:endParaRPr kumimoji="1" lang="ja-JP" altLang="en-US" sz="1000" dirty="0">
                        <a:latin typeface="HGS創英角ﾎﾟｯﾌﾟ体" panose="040B0A00000000000000" pitchFamily="50" charset="-128"/>
                        <a:ea typeface="HGS創英角ﾎﾟｯﾌﾟ体" panose="040B0A00000000000000" pitchFamily="50" charset="-128"/>
                      </a:endParaRPr>
                    </a:p>
                  </a:txBody>
                  <a:tcPr anchor="ctr">
                    <a:lnL w="12700" cap="flat" cmpd="sng" algn="ctr">
                      <a:solidFill>
                        <a:schemeClr val="bg1"/>
                      </a:solidFill>
                      <a:prstDash val="sysDot"/>
                      <a:round/>
                      <a:headEnd type="none" w="med" len="med"/>
                      <a:tailEnd type="none" w="med" len="med"/>
                    </a:lnL>
                    <a:lnR w="12700" cap="flat" cmpd="sng" algn="ctr">
                      <a:noFill/>
                      <a:prstDash val="sysDot"/>
                      <a:round/>
                      <a:headEnd type="none" w="med" len="med"/>
                      <a:tailEnd type="none" w="med" len="med"/>
                    </a:lnR>
                  </a:tcPr>
                </a:tc>
                <a:tc>
                  <a:txBody>
                    <a:bodyPr/>
                    <a:lstStyle/>
                    <a:p>
                      <a:pPr algn="dist"/>
                      <a:endParaRPr kumimoji="1" lang="ja-JP" altLang="en-US" sz="1000" dirty="0">
                        <a:latin typeface="HGS創英角ﾎﾟｯﾌﾟ体" panose="040B0A00000000000000" pitchFamily="50" charset="-128"/>
                        <a:ea typeface="HGS創英角ﾎﾟｯﾌﾟ体" panose="040B0A00000000000000" pitchFamily="50" charset="-128"/>
                      </a:endParaRPr>
                    </a:p>
                  </a:txBody>
                  <a:tcPr anchor="ctr">
                    <a:lnL w="12700" cap="flat" cmpd="sng" algn="ctr">
                      <a:noFill/>
                      <a:prstDash val="sysDot"/>
                      <a:round/>
                      <a:headEnd type="none" w="med" len="med"/>
                      <a:tailEnd type="none" w="med" len="med"/>
                    </a:lnL>
                  </a:tcPr>
                </a:tc>
                <a:extLst>
                  <a:ext uri="{0D108BD9-81ED-4DB2-BD59-A6C34878D82A}">
                    <a16:rowId xmlns:a16="http://schemas.microsoft.com/office/drawing/2014/main" val="3322854697"/>
                  </a:ext>
                </a:extLst>
              </a:tr>
              <a:tr h="375610">
                <a:tc>
                  <a:txBody>
                    <a:bodyPr/>
                    <a:lstStyle/>
                    <a:p>
                      <a:pPr algn="dist"/>
                      <a:endParaRPr kumimoji="1" lang="zh-TW"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endParaRPr>
                    </a:p>
                  </a:txBody>
                  <a:tcPr anchor="ctr">
                    <a:lnR w="12700" cap="flat" cmpd="sng" algn="ctr">
                      <a:noFill/>
                      <a:prstDash val="sysDot"/>
                      <a:round/>
                      <a:headEnd type="none" w="med" len="med"/>
                      <a:tailEnd type="none" w="med" len="med"/>
                    </a:lnR>
                  </a:tcPr>
                </a:tc>
                <a:tc>
                  <a:txBody>
                    <a:bodyPr/>
                    <a:lstStyle/>
                    <a:p>
                      <a:pPr algn="dist"/>
                      <a:r>
                        <a:rPr kumimoji="1" lang="ja-JP"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rPr>
                        <a:t>さわやかちば県民プラザ所長</a:t>
                      </a:r>
                      <a:r>
                        <a:rPr kumimoji="1" lang="zh-TW" altLang="en-US" sz="900" dirty="0">
                          <a:effectLst>
                            <a:glow rad="228600">
                              <a:schemeClr val="accent2">
                                <a:satMod val="175000"/>
                                <a:alpha val="40000"/>
                              </a:schemeClr>
                            </a:glow>
                          </a:effectLst>
                          <a:latin typeface="HGS創英角ﾎﾟｯﾌﾟ体" panose="040B0A00000000000000" pitchFamily="50" charset="-128"/>
                          <a:ea typeface="HGS創英角ﾎﾟｯﾌﾟ体" panose="040B0A00000000000000" pitchFamily="50" charset="-128"/>
                        </a:rPr>
                        <a:t>賞</a:t>
                      </a:r>
                    </a:p>
                  </a:txBody>
                  <a:tcPr anchor="ctr">
                    <a:lnL w="12700" cap="flat" cmpd="sng" algn="ctr">
                      <a:noFill/>
                      <a:prstDash val="sysDot"/>
                      <a:round/>
                      <a:headEnd type="none" w="med" len="med"/>
                      <a:tailEnd type="none" w="med" len="med"/>
                    </a:lnL>
                    <a:lnR w="12700" cap="flat" cmpd="sng" algn="ctr">
                      <a:solidFill>
                        <a:schemeClr val="bg1"/>
                      </a:solidFill>
                      <a:prstDash val="sysDot"/>
                      <a:round/>
                      <a:headEnd type="none" w="med" len="med"/>
                      <a:tailEnd type="none" w="med" len="med"/>
                    </a:lnR>
                  </a:tcPr>
                </a:tc>
                <a:tc>
                  <a:txBody>
                    <a:bodyPr/>
                    <a:lstStyle/>
                    <a:p>
                      <a:pPr algn="ctr"/>
                      <a:r>
                        <a:rPr kumimoji="1" lang="ja-JP" altLang="en-US" sz="900" spc="300" dirty="0">
                          <a:latin typeface="HGS創英角ﾎﾟｯﾌﾟ体" panose="040B0A00000000000000" pitchFamily="50" charset="-128"/>
                          <a:ea typeface="HGS創英角ﾎﾟｯﾌﾟ体" panose="040B0A00000000000000" pitchFamily="50" charset="-128"/>
                        </a:rPr>
                        <a:t>公開講座</a:t>
                      </a:r>
                    </a:p>
                  </a:txBody>
                  <a:tcPr anchor="ct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tcPr>
                </a:tc>
                <a:tc>
                  <a:txBody>
                    <a:bodyPr/>
                    <a:lstStyle/>
                    <a:p>
                      <a:pPr algn="dist"/>
                      <a:r>
                        <a:rPr kumimoji="1" lang="zh-TW" altLang="en-US" sz="1000" dirty="0">
                          <a:latin typeface="HGS創英角ﾎﾟｯﾌﾟ体" panose="040B0A00000000000000" pitchFamily="50" charset="-128"/>
                          <a:ea typeface="HGS創英角ﾎﾟｯﾌﾟ体" panose="040B0A00000000000000" pitchFamily="50" charset="-128"/>
                        </a:rPr>
                        <a:t>木更津工業高等専門学校</a:t>
                      </a:r>
                      <a:endParaRPr kumimoji="1" lang="en-US" altLang="zh-TW" sz="1000" dirty="0">
                        <a:latin typeface="HGS創英角ﾎﾟｯﾌﾟ体" panose="040B0A00000000000000" pitchFamily="50" charset="-128"/>
                        <a:ea typeface="HGS創英角ﾎﾟｯﾌﾟ体" panose="040B0A00000000000000" pitchFamily="50" charset="-128"/>
                      </a:endParaRPr>
                    </a:p>
                  </a:txBody>
                  <a:tcPr anchor="ctr">
                    <a:lnL w="12700" cap="flat" cmpd="sng" algn="ctr">
                      <a:solidFill>
                        <a:schemeClr val="bg1"/>
                      </a:solidFill>
                      <a:prstDash val="sysDot"/>
                      <a:round/>
                      <a:headEnd type="none" w="med" len="med"/>
                      <a:tailEnd type="none" w="med" len="med"/>
                    </a:lnL>
                    <a:lnR w="12700" cap="flat" cmpd="sng" algn="ctr">
                      <a:noFill/>
                      <a:prstDash val="sysDot"/>
                      <a:round/>
                      <a:headEnd type="none" w="med" len="med"/>
                      <a:tailEnd type="none" w="med" len="med"/>
                    </a:lnR>
                  </a:tcPr>
                </a:tc>
                <a:tc>
                  <a:txBody>
                    <a:bodyPr/>
                    <a:lstStyle/>
                    <a:p>
                      <a:pPr algn="dist"/>
                      <a:endParaRPr kumimoji="1" lang="en-US" altLang="zh-TW" sz="1000" dirty="0">
                        <a:latin typeface="HGS創英角ﾎﾟｯﾌﾟ体" panose="040B0A00000000000000" pitchFamily="50" charset="-128"/>
                        <a:ea typeface="HGS創英角ﾎﾟｯﾌﾟ体" panose="040B0A00000000000000" pitchFamily="50" charset="-128"/>
                      </a:endParaRPr>
                    </a:p>
                  </a:txBody>
                  <a:tcPr anchor="ctr">
                    <a:lnL w="12700" cap="flat" cmpd="sng" algn="ctr">
                      <a:noFill/>
                      <a:prstDash val="sysDot"/>
                      <a:round/>
                      <a:headEnd type="none" w="med" len="med"/>
                      <a:tailEnd type="none" w="med" len="med"/>
                    </a:lnL>
                  </a:tcPr>
                </a:tc>
                <a:extLst>
                  <a:ext uri="{0D108BD9-81ED-4DB2-BD59-A6C34878D82A}">
                    <a16:rowId xmlns:a16="http://schemas.microsoft.com/office/drawing/2014/main" val="3809395022"/>
                  </a:ext>
                </a:extLst>
              </a:tr>
            </a:tbl>
          </a:graphicData>
        </a:graphic>
      </p:graphicFrame>
      <p:pic>
        <p:nvPicPr>
          <p:cNvPr id="68" name="図 67" descr="QR コード&#10;&#10;AI によって生成されたコンテンツは間違っている可能性があります。">
            <a:extLst>
              <a:ext uri="{FF2B5EF4-FFF2-40B4-BE49-F238E27FC236}">
                <a16:creationId xmlns:a16="http://schemas.microsoft.com/office/drawing/2014/main" id="{BA90CE27-87E9-E2C2-5F83-4CEAB4127B1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069831" y="9220649"/>
            <a:ext cx="644992" cy="644992"/>
          </a:xfrm>
          <a:prstGeom prst="rect">
            <a:avLst/>
          </a:prstGeom>
        </p:spPr>
      </p:pic>
      <p:sp>
        <p:nvSpPr>
          <p:cNvPr id="41" name="吹き出し: 円形 40">
            <a:extLst>
              <a:ext uri="{FF2B5EF4-FFF2-40B4-BE49-F238E27FC236}">
                <a16:creationId xmlns:a16="http://schemas.microsoft.com/office/drawing/2014/main" id="{5E3D84AF-FE6D-D840-0C4E-CC9C25853681}"/>
              </a:ext>
            </a:extLst>
          </p:cNvPr>
          <p:cNvSpPr/>
          <p:nvPr/>
        </p:nvSpPr>
        <p:spPr>
          <a:xfrm>
            <a:off x="1155748" y="1983651"/>
            <a:ext cx="4501560" cy="441160"/>
          </a:xfrm>
          <a:prstGeom prst="wedgeEllipseCallout">
            <a:avLst>
              <a:gd name="adj1" fmla="val 53612"/>
              <a:gd name="adj2" fmla="val 33340"/>
            </a:avLst>
          </a:prstGeom>
          <a:solidFill>
            <a:schemeClr val="bg1"/>
          </a:solidFill>
          <a:ln w="28575">
            <a:solidFill>
              <a:schemeClr val="accent1">
                <a:lumMod val="20000"/>
                <a:lumOff val="8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6928F846-6C2B-3B33-70ED-2C2A24875290}"/>
              </a:ext>
            </a:extLst>
          </p:cNvPr>
          <p:cNvSpPr txBox="1"/>
          <p:nvPr/>
        </p:nvSpPr>
        <p:spPr>
          <a:xfrm>
            <a:off x="1319700" y="2059991"/>
            <a:ext cx="4180499" cy="276999"/>
          </a:xfrm>
          <a:prstGeom prst="rect">
            <a:avLst/>
          </a:prstGeom>
          <a:noFill/>
        </p:spPr>
        <p:txBody>
          <a:bodyPr wrap="square" rtlCol="0">
            <a:spAutoFit/>
          </a:bodyPr>
          <a:lstStyle/>
          <a:p>
            <a:pPr algn="ctr"/>
            <a:r>
              <a:rPr kumimoji="1" lang="ja-JP" altLang="en-US" sz="1100" dirty="0">
                <a:ln w="6350">
                  <a:noFill/>
                </a:ln>
                <a:solidFill>
                  <a:srgbClr val="00B0F0"/>
                </a:solidFill>
                <a:effectLst>
                  <a:outerShdw blurRad="38100" dist="38100" dir="2700000" algn="tl">
                    <a:schemeClr val="accent1">
                      <a:lumMod val="60000"/>
                      <a:lumOff val="40000"/>
                      <a:alpha val="43000"/>
                    </a:schemeClr>
                  </a:outerShdw>
                </a:effectLst>
                <a:latin typeface="HGS創英角ﾎﾟｯﾌﾟ体" panose="040B0A00000000000000" pitchFamily="50" charset="-128"/>
                <a:ea typeface="HGS創英角ﾎﾟｯﾌﾟ体" panose="040B0A00000000000000" pitchFamily="50" charset="-128"/>
              </a:rPr>
              <a:t>皆さんが実施している講座や事業は </a:t>
            </a:r>
            <a:r>
              <a:rPr kumimoji="1" lang="ja-JP" altLang="en-US" sz="1200" dirty="0">
                <a:ln w="6350">
                  <a:noFill/>
                </a:ln>
                <a:solidFill>
                  <a:srgbClr val="00B0F0"/>
                </a:solidFill>
                <a:effectLst>
                  <a:outerShdw blurRad="38100" dist="38100" dir="2700000" algn="tl">
                    <a:schemeClr val="accent1">
                      <a:lumMod val="60000"/>
                      <a:lumOff val="40000"/>
                      <a:alpha val="43000"/>
                    </a:schemeClr>
                  </a:outerShdw>
                </a:effectLst>
                <a:latin typeface="HGS創英角ﾎﾟｯﾌﾟ体" panose="040B0A00000000000000" pitchFamily="50" charset="-128"/>
                <a:ea typeface="HGS創英角ﾎﾟｯﾌﾟ体" panose="040B0A00000000000000" pitchFamily="50" charset="-128"/>
              </a:rPr>
              <a:t>千葉県の</a:t>
            </a:r>
            <a:r>
              <a:rPr kumimoji="1" lang="ja-JP" altLang="en-US" sz="1200" dirty="0">
                <a:ln w="6350">
                  <a:noFill/>
                </a:ln>
                <a:solidFill>
                  <a:srgbClr val="FF0000"/>
                </a:solidFill>
                <a:effectLst>
                  <a:outerShdw blurRad="38100" dist="38100" dir="2700000" algn="tl">
                    <a:srgbClr val="FFC000">
                      <a:alpha val="43000"/>
                    </a:srgbClr>
                  </a:outerShdw>
                </a:effectLst>
                <a:latin typeface="HGS創英角ﾎﾟｯﾌﾟ体" panose="040B0A00000000000000" pitchFamily="50" charset="-128"/>
                <a:ea typeface="HGS創英角ﾎﾟｯﾌﾟ体" panose="040B0A00000000000000" pitchFamily="50" charset="-128"/>
              </a:rPr>
              <a:t>「宝」</a:t>
            </a:r>
            <a:r>
              <a:rPr kumimoji="1" lang="ja-JP" altLang="en-US" sz="1200" dirty="0">
                <a:ln w="6350">
                  <a:noFill/>
                </a:ln>
                <a:solidFill>
                  <a:srgbClr val="00B0F0"/>
                </a:solidFill>
                <a:effectLst>
                  <a:outerShdw blurRad="38100" dist="38100" dir="2700000" algn="tl">
                    <a:schemeClr val="accent1">
                      <a:lumMod val="60000"/>
                      <a:lumOff val="40000"/>
                      <a:alpha val="43000"/>
                    </a:schemeClr>
                  </a:outerShdw>
                </a:effectLst>
                <a:latin typeface="HGS創英角ﾎﾟｯﾌﾟ体" panose="040B0A00000000000000" pitchFamily="50" charset="-128"/>
                <a:ea typeface="HGS創英角ﾎﾟｯﾌﾟ体" panose="040B0A00000000000000" pitchFamily="50" charset="-128"/>
              </a:rPr>
              <a:t>です！</a:t>
            </a:r>
          </a:p>
        </p:txBody>
      </p:sp>
      <p:sp>
        <p:nvSpPr>
          <p:cNvPr id="3" name="フローチャート: 結合子 2">
            <a:extLst>
              <a:ext uri="{FF2B5EF4-FFF2-40B4-BE49-F238E27FC236}">
                <a16:creationId xmlns:a16="http://schemas.microsoft.com/office/drawing/2014/main" id="{447AE3E3-2960-3B47-CE57-63AA066EF11F}"/>
              </a:ext>
            </a:extLst>
          </p:cNvPr>
          <p:cNvSpPr/>
          <p:nvPr/>
        </p:nvSpPr>
        <p:spPr>
          <a:xfrm>
            <a:off x="5317678" y="5913517"/>
            <a:ext cx="1249680" cy="862793"/>
          </a:xfrm>
          <a:prstGeom prst="flowChartConnec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descr="挿絵, 抽象 が含まれている画像&#10;&#10;AI によって生成されたコンテンツは間違っている可能性があります。">
            <a:extLst>
              <a:ext uri="{FF2B5EF4-FFF2-40B4-BE49-F238E27FC236}">
                <a16:creationId xmlns:a16="http://schemas.microsoft.com/office/drawing/2014/main" id="{DD781282-858D-444C-9A41-1713D6213BAE}"/>
              </a:ext>
            </a:extLst>
          </p:cNvPr>
          <p:cNvPicPr>
            <a:picLocks noChangeAspect="1"/>
          </p:cNvPicPr>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80235" y="5846835"/>
            <a:ext cx="1136268" cy="862793"/>
          </a:xfrm>
          <a:prstGeom prst="rect">
            <a:avLst/>
          </a:prstGeom>
        </p:spPr>
      </p:pic>
      <p:sp>
        <p:nvSpPr>
          <p:cNvPr id="15" name="テキスト ボックス 14">
            <a:extLst>
              <a:ext uri="{FF2B5EF4-FFF2-40B4-BE49-F238E27FC236}">
                <a16:creationId xmlns:a16="http://schemas.microsoft.com/office/drawing/2014/main" id="{DD0B28B3-5B05-85D5-8BD7-62B8B879544F}"/>
              </a:ext>
            </a:extLst>
          </p:cNvPr>
          <p:cNvSpPr txBox="1"/>
          <p:nvPr/>
        </p:nvSpPr>
        <p:spPr>
          <a:xfrm>
            <a:off x="5609114" y="6608601"/>
            <a:ext cx="753120" cy="246221"/>
          </a:xfrm>
          <a:prstGeom prst="rect">
            <a:avLst/>
          </a:prstGeom>
          <a:noFill/>
        </p:spPr>
        <p:txBody>
          <a:bodyPr wrap="square" rtlCol="0">
            <a:spAutoFit/>
          </a:bodyPr>
          <a:lstStyle/>
          <a:p>
            <a:pPr algn="ctr"/>
            <a:r>
              <a:rPr kumimoji="1" lang="ja-JP" altLang="en-US" sz="1000" dirty="0">
                <a:effectLst>
                  <a:outerShdw blurRad="50800" dist="50800" dir="5400000" algn="ctr" rotWithShape="0">
                    <a:schemeClr val="bg1"/>
                  </a:outerShdw>
                </a:effectLst>
                <a:latin typeface="HGS創英角ﾎﾟｯﾌﾟ体" panose="040B0A00000000000000" pitchFamily="50" charset="-128"/>
                <a:ea typeface="HGS創英角ﾎﾟｯﾌﾟ体" panose="040B0A00000000000000" pitchFamily="50" charset="-128"/>
              </a:rPr>
              <a:t>ちばりす</a:t>
            </a:r>
            <a:endParaRPr kumimoji="1" lang="ja-JP" altLang="en-US" sz="1200" dirty="0">
              <a:effectLst>
                <a:outerShdw blurRad="50800" dist="50800" dir="5400000" algn="ctr" rotWithShape="0">
                  <a:schemeClr val="bg1"/>
                </a:outerShdw>
              </a:effectLst>
              <a:latin typeface="HGS創英角ﾎﾟｯﾌﾟ体" panose="040B0A00000000000000" pitchFamily="50" charset="-128"/>
              <a:ea typeface="HGS創英角ﾎﾟｯﾌﾟ体" panose="040B0A00000000000000" pitchFamily="50" charset="-128"/>
            </a:endParaRPr>
          </a:p>
        </p:txBody>
      </p:sp>
      <p:sp>
        <p:nvSpPr>
          <p:cNvPr id="21" name="正方形/長方形 20">
            <a:extLst>
              <a:ext uri="{FF2B5EF4-FFF2-40B4-BE49-F238E27FC236}">
                <a16:creationId xmlns:a16="http://schemas.microsoft.com/office/drawing/2014/main" id="{B1108CC0-D1F7-8BBE-85BA-A778D40C2CB1}"/>
              </a:ext>
            </a:extLst>
          </p:cNvPr>
          <p:cNvSpPr/>
          <p:nvPr/>
        </p:nvSpPr>
        <p:spPr>
          <a:xfrm>
            <a:off x="566348" y="1487735"/>
            <a:ext cx="5795886" cy="815385"/>
          </a:xfrm>
          <a:prstGeom prst="rect">
            <a:avLst/>
          </a:prstGeom>
          <a:noFill/>
        </p:spPr>
        <p:txBody>
          <a:bodyPr wrap="square" lIns="91440" tIns="45720" rIns="91440" bIns="45720">
            <a:prstTxWarp prst="textArchUp">
              <a:avLst>
                <a:gd name="adj" fmla="val 10388700"/>
              </a:avLst>
            </a:prstTxWarp>
            <a:spAutoFit/>
          </a:bodyPr>
          <a:lstStyle/>
          <a:p>
            <a:pPr algn="ctr"/>
            <a:r>
              <a:rPr lang="ja-JP" altLang="en-US" sz="9600" b="1" dirty="0">
                <a:ln w="6600">
                  <a:solidFill>
                    <a:schemeClr val="accent1"/>
                  </a:solidFill>
                  <a:prstDash val="solid"/>
                </a:ln>
                <a:gradFill flip="none" rotWithShape="1">
                  <a:gsLst>
                    <a:gs pos="0">
                      <a:schemeClr val="bg1"/>
                    </a:gs>
                    <a:gs pos="42000">
                      <a:srgbClr val="EFF5FB"/>
                    </a:gs>
                    <a:gs pos="83000">
                      <a:schemeClr val="accent5">
                        <a:lumMod val="45000"/>
                        <a:lumOff val="55000"/>
                      </a:schemeClr>
                    </a:gs>
                    <a:gs pos="100000">
                      <a:schemeClr val="accent5">
                        <a:lumMod val="30000"/>
                        <a:lumOff val="70000"/>
                      </a:schemeClr>
                    </a:gs>
                  </a:gsLst>
                  <a:lin ang="5400000" scaled="1"/>
                  <a:tileRect/>
                </a:gradFill>
                <a:effectLst>
                  <a:outerShdw dist="38100" dir="2700000" algn="tl" rotWithShape="0">
                    <a:srgbClr val="002060"/>
                  </a:outerShdw>
                </a:effectLst>
                <a:latin typeface="HGP創英角ｺﾞｼｯｸUB" panose="020B0900000000000000" pitchFamily="50" charset="-128"/>
                <a:ea typeface="HGP創英角ｺﾞｼｯｸUB" panose="020B0900000000000000" pitchFamily="50" charset="-128"/>
              </a:rPr>
              <a:t>ちば講座アワード</a:t>
            </a:r>
          </a:p>
        </p:txBody>
      </p:sp>
      <p:sp>
        <p:nvSpPr>
          <p:cNvPr id="10" name="正方形/長方形 9">
            <a:extLst>
              <a:ext uri="{FF2B5EF4-FFF2-40B4-BE49-F238E27FC236}">
                <a16:creationId xmlns:a16="http://schemas.microsoft.com/office/drawing/2014/main" id="{DE0E41FA-DF03-D1C0-5C9A-932836F1CC27}"/>
              </a:ext>
            </a:extLst>
          </p:cNvPr>
          <p:cNvSpPr/>
          <p:nvPr/>
        </p:nvSpPr>
        <p:spPr>
          <a:xfrm>
            <a:off x="188587" y="9143314"/>
            <a:ext cx="3773813" cy="7626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5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rPr>
              <a:t>問合せ・応募先：さわやかちば県民プラザ　事業振興課</a:t>
            </a:r>
            <a:endParaRPr kumimoji="1" lang="en-US" altLang="ja-JP"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endParaRPr>
          </a:p>
          <a:p>
            <a:pPr marL="0" marR="0" lvl="0" indent="0" defTabSz="457200" rtl="0" eaLnBrk="1" fontAlgn="auto" latinLnBrk="0" hangingPunct="1">
              <a:lnSpc>
                <a:spcPct val="15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rPr>
              <a:t>TEL</a:t>
            </a:r>
            <a:r>
              <a:rPr kumimoji="1" lang="ja-JP" altLang="en-US"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en-US" altLang="ja-JP"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rPr>
              <a:t>04-7140-8611</a:t>
            </a:r>
            <a:r>
              <a:rPr kumimoji="1" lang="ja-JP" altLang="en-US"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rPr>
              <a:t>　</a:t>
            </a:r>
            <a:r>
              <a:rPr kumimoji="1" lang="en-US" altLang="ja-JP"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rPr>
              <a:t>FAX</a:t>
            </a:r>
            <a:r>
              <a:rPr kumimoji="1" lang="ja-JP" altLang="en-US"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rPr>
              <a:t>：</a:t>
            </a:r>
            <a:r>
              <a:rPr kumimoji="1" lang="en-US" altLang="ja-JP"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rPr>
              <a:t>04-7140-8601</a:t>
            </a:r>
          </a:p>
          <a:p>
            <a:pPr marL="0" marR="0" lvl="0" indent="0" defTabSz="457200" rtl="0" eaLnBrk="1" fontAlgn="auto" latinLnBrk="0" hangingPunct="1">
              <a:lnSpc>
                <a:spcPct val="15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rPr>
              <a:t>メール：</a:t>
            </a:r>
            <a:r>
              <a:rPr kumimoji="1" lang="en-US" altLang="ja-JP" sz="1050" b="0" i="0" u="none" strike="noStrike" kern="1200" cap="none" spc="0" normalizeH="0" baseline="0" noProof="0" dirty="0">
                <a:ln>
                  <a:noFill/>
                </a:ln>
                <a:solidFill>
                  <a:sysClr val="windowText" lastClr="000000"/>
                </a:solidFill>
                <a:effectLst/>
                <a:uLnTx/>
                <a:uFillTx/>
                <a:latin typeface="HGP創英角ｺﾞｼｯｸUB" panose="020B0900000000000000" pitchFamily="50" charset="-128"/>
                <a:ea typeface="HGP創英角ｺﾞｼｯｸUB" panose="020B0900000000000000" pitchFamily="50" charset="-128"/>
                <a:cs typeface="+mn-cs"/>
              </a:rPr>
              <a:t>plaza_jigyou@mz.pref.chiba.lg.jp</a:t>
            </a:r>
          </a:p>
        </p:txBody>
      </p:sp>
    </p:spTree>
    <p:extLst>
      <p:ext uri="{BB962C8B-B14F-4D97-AF65-F5344CB8AC3E}">
        <p14:creationId xmlns:p14="http://schemas.microsoft.com/office/powerpoint/2010/main" val="1614982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正方形/長方形 57">
            <a:extLst>
              <a:ext uri="{FF2B5EF4-FFF2-40B4-BE49-F238E27FC236}">
                <a16:creationId xmlns:a16="http://schemas.microsoft.com/office/drawing/2014/main" id="{F1D82274-E629-987B-BB3A-7178C1FF2A0E}"/>
              </a:ext>
            </a:extLst>
          </p:cNvPr>
          <p:cNvSpPr/>
          <p:nvPr/>
        </p:nvSpPr>
        <p:spPr>
          <a:xfrm>
            <a:off x="0" y="8045929"/>
            <a:ext cx="6858000" cy="438760"/>
          </a:xfrm>
          <a:prstGeom prst="rect">
            <a:avLst/>
          </a:prstGeom>
          <a:solidFill>
            <a:schemeClr val="accent5">
              <a:lumMod val="75000"/>
            </a:schemeClr>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r>
              <a:rPr kumimoji="1" lang="ja-JP" altLang="en-US" sz="1600" dirty="0">
                <a:ln>
                  <a:solidFill>
                    <a:schemeClr val="bg1"/>
                  </a:solidFill>
                </a:ln>
                <a:solidFill>
                  <a:schemeClr val="bg1"/>
                </a:solidFill>
                <a:effectLst>
                  <a:outerShdw blurRad="38100" dist="38100" dir="2700000" algn="tl">
                    <a:srgbClr val="000000">
                      <a:alpha val="43137"/>
                    </a:srgbClr>
                  </a:outerShdw>
                </a:effectLst>
                <a:latin typeface="HGS創英角ﾎﾟｯﾌﾟ体" panose="040B0A00000000000000" pitchFamily="50" charset="-128"/>
                <a:ea typeface="HGS創英角ﾎﾟｯﾌﾟ体" panose="040B0A00000000000000" pitchFamily="50" charset="-128"/>
              </a:rPr>
              <a:t>スケジュール（令和８年度の予定）</a:t>
            </a:r>
          </a:p>
        </p:txBody>
      </p:sp>
      <p:sp>
        <p:nvSpPr>
          <p:cNvPr id="59" name="正方形/長方形 58">
            <a:extLst>
              <a:ext uri="{FF2B5EF4-FFF2-40B4-BE49-F238E27FC236}">
                <a16:creationId xmlns:a16="http://schemas.microsoft.com/office/drawing/2014/main" id="{F3B684F7-9BE1-2FC5-9932-78952832DBA3}"/>
              </a:ext>
            </a:extLst>
          </p:cNvPr>
          <p:cNvSpPr/>
          <p:nvPr/>
        </p:nvSpPr>
        <p:spPr>
          <a:xfrm>
            <a:off x="0" y="3455150"/>
            <a:ext cx="6858000" cy="461664"/>
          </a:xfrm>
          <a:prstGeom prst="rect">
            <a:avLst/>
          </a:prstGeom>
          <a:solidFill>
            <a:srgbClr val="92D05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r>
              <a:rPr kumimoji="1" lang="ja-JP" altLang="en-US" sz="1600" dirty="0">
                <a:ln>
                  <a:solidFill>
                    <a:schemeClr val="bg1"/>
                  </a:solidFill>
                </a:ln>
                <a:solidFill>
                  <a:schemeClr val="bg1"/>
                </a:solidFill>
                <a:effectLst>
                  <a:outerShdw blurRad="38100" dist="38100" dir="2700000" algn="tl">
                    <a:srgbClr val="000000">
                      <a:alpha val="43137"/>
                    </a:srgbClr>
                  </a:outerShdw>
                </a:effectLst>
                <a:latin typeface="HGS創英角ﾎﾟｯﾌﾟ体" panose="040B0A00000000000000" pitchFamily="50" charset="-128"/>
                <a:ea typeface="HGS創英角ﾎﾟｯﾌﾟ体" panose="040B0A00000000000000" pitchFamily="50" charset="-128"/>
              </a:rPr>
              <a:t>応募方法</a:t>
            </a:r>
            <a:r>
              <a:rPr kumimoji="1" lang="en-US" altLang="ja-JP" sz="1600" dirty="0">
                <a:ln>
                  <a:solidFill>
                    <a:schemeClr val="bg1"/>
                  </a:solidFill>
                </a:ln>
                <a:solidFill>
                  <a:schemeClr val="bg1"/>
                </a:solidFill>
                <a:effectLst>
                  <a:outerShdw blurRad="38100" dist="38100" dir="2700000" algn="tl">
                    <a:srgbClr val="000000">
                      <a:alpha val="43137"/>
                    </a:srgbClr>
                  </a:outerShdw>
                </a:effectLst>
                <a:latin typeface="HGS創英角ﾎﾟｯﾌﾟ体" panose="040B0A00000000000000" pitchFamily="50" charset="-128"/>
                <a:ea typeface="HGS創英角ﾎﾟｯﾌﾟ体" panose="040B0A00000000000000" pitchFamily="50" charset="-128"/>
              </a:rPr>
              <a:t>【</a:t>
            </a:r>
            <a:r>
              <a:rPr kumimoji="1" lang="ja-JP" altLang="en-US" sz="1600" dirty="0">
                <a:ln>
                  <a:solidFill>
                    <a:schemeClr val="bg1"/>
                  </a:solidFill>
                </a:ln>
                <a:solidFill>
                  <a:schemeClr val="bg1"/>
                </a:solidFill>
                <a:effectLst>
                  <a:outerShdw blurRad="38100" dist="38100" dir="2700000" algn="tl">
                    <a:srgbClr val="000000">
                      <a:alpha val="43137"/>
                    </a:srgbClr>
                  </a:outerShdw>
                </a:effectLst>
                <a:latin typeface="HGS創英角ﾎﾟｯﾌﾟ体" panose="040B0A00000000000000" pitchFamily="50" charset="-128"/>
                <a:ea typeface="HGS創英角ﾎﾟｯﾌﾟ体" panose="040B0A00000000000000" pitchFamily="50" charset="-128"/>
              </a:rPr>
              <a:t>令和８年１０月１日まで</a:t>
            </a:r>
            <a:r>
              <a:rPr kumimoji="1" lang="en-US" altLang="ja-JP" sz="1600" dirty="0">
                <a:ln>
                  <a:solidFill>
                    <a:schemeClr val="bg1"/>
                  </a:solidFill>
                </a:ln>
                <a:solidFill>
                  <a:schemeClr val="bg1"/>
                </a:solidFill>
                <a:effectLst>
                  <a:outerShdw blurRad="38100" dist="38100" dir="2700000" algn="tl">
                    <a:srgbClr val="000000">
                      <a:alpha val="43137"/>
                    </a:srgbClr>
                  </a:outerShdw>
                </a:effectLst>
                <a:latin typeface="HGS創英角ﾎﾟｯﾌﾟ体" panose="040B0A00000000000000" pitchFamily="50" charset="-128"/>
                <a:ea typeface="HGS創英角ﾎﾟｯﾌﾟ体" panose="040B0A00000000000000" pitchFamily="50" charset="-128"/>
              </a:rPr>
              <a:t>】</a:t>
            </a:r>
            <a:endParaRPr kumimoji="1" lang="ja-JP" altLang="en-US" sz="1600" dirty="0">
              <a:ln>
                <a:solidFill>
                  <a:schemeClr val="bg1"/>
                </a:solidFill>
              </a:ln>
              <a:solidFill>
                <a:schemeClr val="bg1"/>
              </a:solidFill>
              <a:effectLst>
                <a:outerShdw blurRad="38100" dist="38100" dir="2700000" algn="tl">
                  <a:srgbClr val="000000">
                    <a:alpha val="43137"/>
                  </a:srgbClr>
                </a:outerShdw>
              </a:effectLst>
              <a:latin typeface="HGS創英角ﾎﾟｯﾌﾟ体" panose="040B0A00000000000000" pitchFamily="50" charset="-128"/>
              <a:ea typeface="HGS創英角ﾎﾟｯﾌﾟ体" panose="040B0A00000000000000" pitchFamily="50" charset="-128"/>
            </a:endParaRPr>
          </a:p>
        </p:txBody>
      </p:sp>
      <p:sp>
        <p:nvSpPr>
          <p:cNvPr id="68" name="テキスト ボックス 67">
            <a:extLst>
              <a:ext uri="{FF2B5EF4-FFF2-40B4-BE49-F238E27FC236}">
                <a16:creationId xmlns:a16="http://schemas.microsoft.com/office/drawing/2014/main" id="{7DCE40BE-0370-D2E1-003F-3F148413AD2F}"/>
              </a:ext>
            </a:extLst>
          </p:cNvPr>
          <p:cNvSpPr txBox="1"/>
          <p:nvPr/>
        </p:nvSpPr>
        <p:spPr>
          <a:xfrm>
            <a:off x="189022" y="4077171"/>
            <a:ext cx="6345487" cy="477054"/>
          </a:xfrm>
          <a:prstGeom prst="rect">
            <a:avLst/>
          </a:prstGeom>
          <a:noFill/>
        </p:spPr>
        <p:txBody>
          <a:bodyPr wrap="square" rtlCol="0">
            <a:spAutoFit/>
          </a:bodyPr>
          <a:lstStyle/>
          <a:p>
            <a:r>
              <a:rPr kumimoji="1" lang="ja-JP" altLang="en-US" sz="1250" dirty="0">
                <a:latin typeface="HGS創英角ﾎﾟｯﾌﾟ体" panose="040B0A00000000000000" pitchFamily="50" charset="-128"/>
                <a:ea typeface="HGS創英角ﾎﾟｯﾌﾟ体" panose="040B0A00000000000000" pitchFamily="50" charset="-128"/>
              </a:rPr>
              <a:t>以下の書類をメールまたは郵送でご応募ください。</a:t>
            </a:r>
            <a:endParaRPr kumimoji="1" lang="en-US" altLang="ja-JP" sz="1250" dirty="0">
              <a:latin typeface="HGS創英角ﾎﾟｯﾌﾟ体" panose="040B0A00000000000000" pitchFamily="50" charset="-128"/>
              <a:ea typeface="HGS創英角ﾎﾟｯﾌﾟ体" panose="040B0A00000000000000" pitchFamily="50" charset="-128"/>
            </a:endParaRPr>
          </a:p>
          <a:p>
            <a:r>
              <a:rPr kumimoji="1" lang="ja-JP" altLang="en-US" sz="1250" dirty="0">
                <a:latin typeface="HGS創英角ﾎﾟｯﾌﾟ体" panose="040B0A00000000000000" pitchFamily="50" charset="-128"/>
                <a:ea typeface="HGS創英角ﾎﾟｯﾌﾟ体" panose="040B0A00000000000000" pitchFamily="50" charset="-128"/>
              </a:rPr>
              <a:t>　</a:t>
            </a:r>
            <a:r>
              <a:rPr kumimoji="1" lang="en-US" altLang="ja-JP" sz="1250" dirty="0">
                <a:latin typeface="HGS創英角ﾎﾟｯﾌﾟ体" panose="040B0A00000000000000" pitchFamily="50" charset="-128"/>
                <a:ea typeface="HGS創英角ﾎﾟｯﾌﾟ体" panose="040B0A00000000000000" pitchFamily="50" charset="-128"/>
              </a:rPr>
              <a:t>※</a:t>
            </a:r>
            <a:r>
              <a:rPr kumimoji="1" lang="ja-JP" altLang="en-US" sz="1250" dirty="0">
                <a:latin typeface="HGS創英角ﾎﾟｯﾌﾟ体" panose="040B0A00000000000000" pitchFamily="50" charset="-128"/>
                <a:ea typeface="HGS創英角ﾎﾟｯﾌﾟ体" panose="040B0A00000000000000" pitchFamily="50" charset="-128"/>
              </a:rPr>
              <a:t>メールで提出する場合は、受信確認のため、電話で提出した旨お知らせください。</a:t>
            </a:r>
          </a:p>
        </p:txBody>
      </p:sp>
      <p:grpSp>
        <p:nvGrpSpPr>
          <p:cNvPr id="5" name="グループ化 4">
            <a:extLst>
              <a:ext uri="{FF2B5EF4-FFF2-40B4-BE49-F238E27FC236}">
                <a16:creationId xmlns:a16="http://schemas.microsoft.com/office/drawing/2014/main" id="{E4BDA85F-E3AE-5A5D-A13D-6AD63935EF0B}"/>
              </a:ext>
            </a:extLst>
          </p:cNvPr>
          <p:cNvGrpSpPr/>
          <p:nvPr/>
        </p:nvGrpSpPr>
        <p:grpSpPr>
          <a:xfrm>
            <a:off x="4991533" y="8751458"/>
            <a:ext cx="1559978" cy="768306"/>
            <a:chOff x="3441698" y="1114852"/>
            <a:chExt cx="1348242" cy="768306"/>
          </a:xfrm>
        </p:grpSpPr>
        <p:sp>
          <p:nvSpPr>
            <p:cNvPr id="56" name="矢印: 五方向 55">
              <a:extLst>
                <a:ext uri="{FF2B5EF4-FFF2-40B4-BE49-F238E27FC236}">
                  <a16:creationId xmlns:a16="http://schemas.microsoft.com/office/drawing/2014/main" id="{6798BB68-AFFB-0721-16B8-A494445EC9DC}"/>
                </a:ext>
              </a:extLst>
            </p:cNvPr>
            <p:cNvSpPr/>
            <p:nvPr/>
          </p:nvSpPr>
          <p:spPr>
            <a:xfrm>
              <a:off x="3441700" y="1114852"/>
              <a:ext cx="1348240" cy="768306"/>
            </a:xfrm>
            <a:custGeom>
              <a:avLst/>
              <a:gdLst>
                <a:gd name="csX0" fmla="*/ 0 w 1348240"/>
                <a:gd name="csY0" fmla="*/ 0 h 768306"/>
                <a:gd name="csX1" fmla="*/ 462762 w 1348240"/>
                <a:gd name="csY1" fmla="*/ 0 h 768306"/>
                <a:gd name="csX2" fmla="*/ 964087 w 1348240"/>
                <a:gd name="csY2" fmla="*/ 0 h 768306"/>
                <a:gd name="csX3" fmla="*/ 1348240 w 1348240"/>
                <a:gd name="csY3" fmla="*/ 384153 h 768306"/>
                <a:gd name="csX4" fmla="*/ 964087 w 1348240"/>
                <a:gd name="csY4" fmla="*/ 768306 h 768306"/>
                <a:gd name="csX5" fmla="*/ 510966 w 1348240"/>
                <a:gd name="csY5" fmla="*/ 768306 h 768306"/>
                <a:gd name="csX6" fmla="*/ 0 w 1348240"/>
                <a:gd name="csY6" fmla="*/ 768306 h 768306"/>
                <a:gd name="csX7" fmla="*/ 0 w 1348240"/>
                <a:gd name="csY7" fmla="*/ 407202 h 768306"/>
                <a:gd name="csX8" fmla="*/ 0 w 1348240"/>
                <a:gd name="csY8" fmla="*/ 0 h 76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48240" h="768306" fill="none" extrusionOk="0">
                  <a:moveTo>
                    <a:pt x="0" y="0"/>
                  </a:moveTo>
                  <a:cubicBezTo>
                    <a:pt x="158966" y="1924"/>
                    <a:pt x="351122" y="3894"/>
                    <a:pt x="462762" y="0"/>
                  </a:cubicBezTo>
                  <a:cubicBezTo>
                    <a:pt x="574402" y="-3894"/>
                    <a:pt x="811166" y="24827"/>
                    <a:pt x="964087" y="0"/>
                  </a:cubicBezTo>
                  <a:cubicBezTo>
                    <a:pt x="1065342" y="67921"/>
                    <a:pt x="1203865" y="265343"/>
                    <a:pt x="1348240" y="384153"/>
                  </a:cubicBezTo>
                  <a:cubicBezTo>
                    <a:pt x="1252748" y="502911"/>
                    <a:pt x="1096937" y="623961"/>
                    <a:pt x="964087" y="768306"/>
                  </a:cubicBezTo>
                  <a:cubicBezTo>
                    <a:pt x="844932" y="790197"/>
                    <a:pt x="632838" y="767167"/>
                    <a:pt x="510966" y="768306"/>
                  </a:cubicBezTo>
                  <a:cubicBezTo>
                    <a:pt x="389094" y="769445"/>
                    <a:pt x="244069" y="748641"/>
                    <a:pt x="0" y="768306"/>
                  </a:cubicBezTo>
                  <a:cubicBezTo>
                    <a:pt x="-5458" y="653210"/>
                    <a:pt x="9993" y="506156"/>
                    <a:pt x="0" y="407202"/>
                  </a:cubicBezTo>
                  <a:cubicBezTo>
                    <a:pt x="-9993" y="308248"/>
                    <a:pt x="-6995" y="129775"/>
                    <a:pt x="0" y="0"/>
                  </a:cubicBezTo>
                  <a:close/>
                </a:path>
                <a:path w="1348240" h="768306" stroke="0" extrusionOk="0">
                  <a:moveTo>
                    <a:pt x="0" y="0"/>
                  </a:moveTo>
                  <a:cubicBezTo>
                    <a:pt x="142310" y="9525"/>
                    <a:pt x="306761" y="-7987"/>
                    <a:pt x="462762" y="0"/>
                  </a:cubicBezTo>
                  <a:cubicBezTo>
                    <a:pt x="618763" y="7987"/>
                    <a:pt x="828228" y="-1288"/>
                    <a:pt x="964087" y="0"/>
                  </a:cubicBezTo>
                  <a:cubicBezTo>
                    <a:pt x="1064259" y="137655"/>
                    <a:pt x="1192801" y="260808"/>
                    <a:pt x="1348240" y="384153"/>
                  </a:cubicBezTo>
                  <a:cubicBezTo>
                    <a:pt x="1172073" y="531374"/>
                    <a:pt x="1043802" y="654283"/>
                    <a:pt x="964087" y="768306"/>
                  </a:cubicBezTo>
                  <a:cubicBezTo>
                    <a:pt x="772103" y="778492"/>
                    <a:pt x="613248" y="774442"/>
                    <a:pt x="501325" y="768306"/>
                  </a:cubicBezTo>
                  <a:cubicBezTo>
                    <a:pt x="389402" y="762170"/>
                    <a:pt x="221728" y="778240"/>
                    <a:pt x="0" y="768306"/>
                  </a:cubicBezTo>
                  <a:cubicBezTo>
                    <a:pt x="-3269" y="576375"/>
                    <a:pt x="-3899" y="491147"/>
                    <a:pt x="0" y="376470"/>
                  </a:cubicBezTo>
                  <a:cubicBezTo>
                    <a:pt x="3899" y="261793"/>
                    <a:pt x="3908" y="139567"/>
                    <a:pt x="0" y="0"/>
                  </a:cubicBezTo>
                  <a:close/>
                </a:path>
              </a:pathLst>
            </a:custGeom>
            <a:solidFill>
              <a:srgbClr val="35E935"/>
            </a:solidFill>
            <a:ln>
              <a:extLst>
                <a:ext uri="{C807C97D-BFC1-408E-A445-0C87EB9F89A2}">
                  <ask:lineSketchStyleProps xmlns:ask="http://schemas.microsoft.com/office/drawing/2018/sketchyshapes" sd="912556991">
                    <a:prstGeom prst="homePlate">
                      <a:avLst/>
                    </a:prstGeom>
                    <ask:type>
                      <ask:lineSketchFreehand/>
                    </ask:type>
                  </ask:lineSketchStyleProps>
                </a:ext>
              </a:extLst>
            </a:ln>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dirty="0">
                <a:latin typeface="HGS創英角ﾎﾟｯﾌﾟ体" panose="040B0A00000000000000" pitchFamily="50" charset="-128"/>
                <a:ea typeface="HGS創英角ﾎﾟｯﾌﾟ体" panose="040B0A00000000000000" pitchFamily="50" charset="-128"/>
              </a:endParaRPr>
            </a:p>
          </p:txBody>
        </p:sp>
        <p:sp>
          <p:nvSpPr>
            <p:cNvPr id="65" name="テキスト ボックス 64">
              <a:extLst>
                <a:ext uri="{FF2B5EF4-FFF2-40B4-BE49-F238E27FC236}">
                  <a16:creationId xmlns:a16="http://schemas.microsoft.com/office/drawing/2014/main" id="{A9559FC2-774B-16DC-E862-1929C8952FD5}"/>
                </a:ext>
              </a:extLst>
            </p:cNvPr>
            <p:cNvSpPr txBox="1"/>
            <p:nvPr/>
          </p:nvSpPr>
          <p:spPr>
            <a:xfrm>
              <a:off x="3441699" y="1179230"/>
              <a:ext cx="1027860" cy="307777"/>
            </a:xfrm>
            <a:prstGeom prst="rect">
              <a:avLst/>
            </a:prstGeom>
            <a:noFill/>
          </p:spPr>
          <p:txBody>
            <a:bodyPr wrap="square" rtlCol="0">
              <a:spAutoFit/>
            </a:bodyPr>
            <a:lstStyle/>
            <a:p>
              <a:pPr algn="ctr"/>
              <a:r>
                <a:rPr kumimoji="1" lang="en-US" altLang="ja-JP" sz="1400" u="sng" dirty="0">
                  <a:solidFill>
                    <a:schemeClr val="bg1"/>
                  </a:solidFill>
                  <a:latin typeface="HGS創英角ﾎﾟｯﾌﾟ体" panose="040B0A00000000000000" pitchFamily="50" charset="-128"/>
                  <a:ea typeface="HGS創英角ﾎﾟｯﾌﾟ体" panose="040B0A00000000000000" pitchFamily="50" charset="-128"/>
                </a:rPr>
                <a:t>1</a:t>
              </a:r>
              <a:r>
                <a:rPr kumimoji="1" lang="ja-JP" altLang="en-US" sz="1400" u="sng" dirty="0">
                  <a:solidFill>
                    <a:schemeClr val="bg1"/>
                  </a:solidFill>
                  <a:latin typeface="HGS創英角ﾎﾟｯﾌﾟ体" panose="040B0A00000000000000" pitchFamily="50" charset="-128"/>
                  <a:ea typeface="HGS創英角ﾎﾟｯﾌﾟ体" panose="040B0A00000000000000" pitchFamily="50" charset="-128"/>
                </a:rPr>
                <a:t>月</a:t>
              </a:r>
              <a:endParaRPr kumimoji="1" lang="en-US" altLang="ja-JP" sz="1400" dirty="0">
                <a:solidFill>
                  <a:schemeClr val="bg1"/>
                </a:solidFill>
                <a:latin typeface="HGS創英角ﾎﾟｯﾌﾟ体" panose="040B0A00000000000000" pitchFamily="50" charset="-128"/>
                <a:ea typeface="HGS創英角ﾎﾟｯﾌﾟ体" panose="040B0A00000000000000" pitchFamily="50" charset="-128"/>
              </a:endParaRPr>
            </a:p>
          </p:txBody>
        </p:sp>
        <p:sp>
          <p:nvSpPr>
            <p:cNvPr id="66" name="テキスト ボックス 65">
              <a:extLst>
                <a:ext uri="{FF2B5EF4-FFF2-40B4-BE49-F238E27FC236}">
                  <a16:creationId xmlns:a16="http://schemas.microsoft.com/office/drawing/2014/main" id="{9951791F-557B-DDFE-0998-F0C889DDF55A}"/>
                </a:ext>
              </a:extLst>
            </p:cNvPr>
            <p:cNvSpPr txBox="1"/>
            <p:nvPr/>
          </p:nvSpPr>
          <p:spPr>
            <a:xfrm>
              <a:off x="3441698" y="1476522"/>
              <a:ext cx="1027860" cy="307777"/>
            </a:xfrm>
            <a:prstGeom prst="rect">
              <a:avLst/>
            </a:prstGeom>
            <a:noFill/>
          </p:spPr>
          <p:txBody>
            <a:bodyPr wrap="square" rtlCol="0">
              <a:spAutoFit/>
            </a:bodyPr>
            <a:lstStyle/>
            <a:p>
              <a:pPr algn="ctr"/>
              <a:r>
                <a:rPr kumimoji="1" lang="ja-JP" altLang="en-US" sz="1400" dirty="0">
                  <a:solidFill>
                    <a:schemeClr val="bg1"/>
                  </a:solidFill>
                  <a:latin typeface="HGS創英角ﾎﾟｯﾌﾟ体" panose="040B0A00000000000000" pitchFamily="50" charset="-128"/>
                  <a:ea typeface="HGS創英角ﾎﾟｯﾌﾟ体" panose="040B0A00000000000000" pitchFamily="50" charset="-128"/>
                </a:rPr>
                <a:t>表彰式</a:t>
              </a:r>
              <a:endParaRPr kumimoji="1" lang="en-US" altLang="ja-JP" sz="1400" dirty="0">
                <a:solidFill>
                  <a:schemeClr val="bg1"/>
                </a:solidFill>
                <a:latin typeface="HGS創英角ﾎﾟｯﾌﾟ体" panose="040B0A00000000000000" pitchFamily="50" charset="-128"/>
                <a:ea typeface="HGS創英角ﾎﾟｯﾌﾟ体" panose="040B0A00000000000000" pitchFamily="50" charset="-128"/>
              </a:endParaRPr>
            </a:p>
          </p:txBody>
        </p:sp>
      </p:grpSp>
      <p:sp>
        <p:nvSpPr>
          <p:cNvPr id="69" name="正方形/長方形 68">
            <a:extLst>
              <a:ext uri="{FF2B5EF4-FFF2-40B4-BE49-F238E27FC236}">
                <a16:creationId xmlns:a16="http://schemas.microsoft.com/office/drawing/2014/main" id="{11324541-8A41-4046-5F3B-AD77A4C3EE61}"/>
              </a:ext>
            </a:extLst>
          </p:cNvPr>
          <p:cNvSpPr/>
          <p:nvPr/>
        </p:nvSpPr>
        <p:spPr>
          <a:xfrm>
            <a:off x="0" y="388048"/>
            <a:ext cx="6858000" cy="431018"/>
          </a:xfrm>
          <a:prstGeom prst="rect">
            <a:avLst/>
          </a:prstGeom>
          <a:solidFill>
            <a:srgbClr val="00B050"/>
          </a:solidFill>
          <a:ln>
            <a:noFill/>
          </a:ln>
        </p:spPr>
        <p:style>
          <a:lnRef idx="3">
            <a:schemeClr val="lt1"/>
          </a:lnRef>
          <a:fillRef idx="1">
            <a:schemeClr val="accent4"/>
          </a:fillRef>
          <a:effectRef idx="1">
            <a:schemeClr val="accent4"/>
          </a:effectRef>
          <a:fontRef idx="minor">
            <a:schemeClr val="lt1"/>
          </a:fontRef>
        </p:style>
        <p:txBody>
          <a:bodyPr rtlCol="0" anchor="ctr"/>
          <a:lstStyle/>
          <a:p>
            <a:r>
              <a:rPr kumimoji="1" lang="ja-JP" altLang="en-US" sz="1600" dirty="0">
                <a:ln>
                  <a:solidFill>
                    <a:schemeClr val="bg1"/>
                  </a:solidFill>
                </a:ln>
                <a:solidFill>
                  <a:schemeClr val="bg1"/>
                </a:solidFill>
                <a:effectLst>
                  <a:outerShdw blurRad="38100" dist="38100" dir="2700000" algn="tl">
                    <a:srgbClr val="000000">
                      <a:alpha val="43137"/>
                    </a:srgbClr>
                  </a:outerShdw>
                </a:effectLst>
                <a:latin typeface="HGS創英角ﾎﾟｯﾌﾟ体" panose="040B0A00000000000000" pitchFamily="50" charset="-128"/>
                <a:ea typeface="HGS創英角ﾎﾟｯﾌﾟ体" panose="040B0A00000000000000" pitchFamily="50" charset="-128"/>
              </a:rPr>
              <a:t>　　　　　対象の講座・事業</a:t>
            </a:r>
          </a:p>
        </p:txBody>
      </p:sp>
      <p:sp>
        <p:nvSpPr>
          <p:cNvPr id="70" name="テキスト ボックス 69">
            <a:extLst>
              <a:ext uri="{FF2B5EF4-FFF2-40B4-BE49-F238E27FC236}">
                <a16:creationId xmlns:a16="http://schemas.microsoft.com/office/drawing/2014/main" id="{4FE6C28A-2323-02EE-8D3D-2A0B2D7B410E}"/>
              </a:ext>
            </a:extLst>
          </p:cNvPr>
          <p:cNvSpPr txBox="1"/>
          <p:nvPr/>
        </p:nvSpPr>
        <p:spPr>
          <a:xfrm>
            <a:off x="466005" y="4923557"/>
            <a:ext cx="4662653" cy="1246495"/>
          </a:xfrm>
          <a:prstGeom prst="rect">
            <a:avLst/>
          </a:prstGeom>
          <a:noFill/>
        </p:spPr>
        <p:txBody>
          <a:bodyPr wrap="square" rtlCol="0">
            <a:spAutoFit/>
          </a:bodyPr>
          <a:lstStyle/>
          <a:p>
            <a:r>
              <a:rPr kumimoji="1" lang="ja-JP" altLang="en-US" sz="1250" dirty="0">
                <a:latin typeface="HGS創英角ﾎﾟｯﾌﾟ体" panose="040B0A00000000000000" pitchFamily="50" charset="-128"/>
                <a:ea typeface="HGS創英角ﾎﾟｯﾌﾟ体" panose="040B0A00000000000000" pitchFamily="50" charset="-128"/>
              </a:rPr>
              <a:t>①実施概要（様式）</a:t>
            </a:r>
            <a:endParaRPr kumimoji="1" lang="en-US" altLang="ja-JP" sz="1250" dirty="0">
              <a:latin typeface="HGS創英角ﾎﾟｯﾌﾟ体" panose="040B0A00000000000000" pitchFamily="50" charset="-128"/>
              <a:ea typeface="HGS創英角ﾎﾟｯﾌﾟ体" panose="040B0A00000000000000" pitchFamily="50" charset="-128"/>
            </a:endParaRPr>
          </a:p>
          <a:p>
            <a:r>
              <a:rPr kumimoji="1" lang="ja-JP" altLang="en-US" sz="1250" dirty="0">
                <a:latin typeface="HGS創英角ﾎﾟｯﾌﾟ体" panose="040B0A00000000000000" pitchFamily="50" charset="-128"/>
                <a:ea typeface="HGS創英角ﾎﾟｯﾌﾟ体" panose="040B0A00000000000000" pitchFamily="50" charset="-128"/>
              </a:rPr>
              <a:t>②事例調書（任意様式）</a:t>
            </a:r>
            <a:endParaRPr kumimoji="1" lang="en-US" altLang="ja-JP" sz="1250" dirty="0">
              <a:latin typeface="HGS創英角ﾎﾟｯﾌﾟ体" panose="040B0A00000000000000" pitchFamily="50" charset="-128"/>
              <a:ea typeface="HGS創英角ﾎﾟｯﾌﾟ体" panose="040B0A00000000000000" pitchFamily="50" charset="-128"/>
            </a:endParaRPr>
          </a:p>
          <a:p>
            <a:r>
              <a:rPr kumimoji="1" lang="ja-JP" altLang="en-US" sz="1250" dirty="0">
                <a:latin typeface="HGS創英角ﾎﾟｯﾌﾟ体" panose="040B0A00000000000000" pitchFamily="50" charset="-128"/>
                <a:ea typeface="HGS創英角ﾎﾟｯﾌﾟ体" panose="040B0A00000000000000" pitchFamily="50" charset="-128"/>
              </a:rPr>
              <a:t>　以下の内容を記載してください。</a:t>
            </a:r>
            <a:endParaRPr kumimoji="1" lang="en-US" altLang="ja-JP" sz="1250" dirty="0">
              <a:latin typeface="HGS創英角ﾎﾟｯﾌﾟ体" panose="040B0A00000000000000" pitchFamily="50" charset="-128"/>
              <a:ea typeface="HGS創英角ﾎﾟｯﾌﾟ体" panose="040B0A00000000000000" pitchFamily="50" charset="-128"/>
            </a:endParaRPr>
          </a:p>
          <a:p>
            <a:r>
              <a:rPr kumimoji="1" lang="ja-JP" altLang="en-US" sz="1250" dirty="0">
                <a:latin typeface="HGS創英角ﾎﾟｯﾌﾟ体" panose="040B0A00000000000000" pitchFamily="50" charset="-128"/>
                <a:ea typeface="HGS創英角ﾎﾟｯﾌﾟ体" panose="040B0A00000000000000" pitchFamily="50" charset="-128"/>
              </a:rPr>
              <a:t>　・講座の狙い　・講座の様子　・参加者の声　・成果と課題</a:t>
            </a:r>
            <a:endParaRPr kumimoji="1" lang="en-US" altLang="ja-JP" sz="1250" dirty="0">
              <a:latin typeface="HGS創英角ﾎﾟｯﾌﾟ体" panose="040B0A00000000000000" pitchFamily="50" charset="-128"/>
              <a:ea typeface="HGS創英角ﾎﾟｯﾌﾟ体" panose="040B0A00000000000000" pitchFamily="50" charset="-128"/>
            </a:endParaRPr>
          </a:p>
          <a:p>
            <a:r>
              <a:rPr kumimoji="1" lang="ja-JP" altLang="en-US" sz="1250" dirty="0">
                <a:latin typeface="HGS創英角ﾎﾟｯﾌﾟ体" panose="040B0A00000000000000" pitchFamily="50" charset="-128"/>
                <a:ea typeface="HGS創英角ﾎﾟｯﾌﾟ体" panose="040B0A00000000000000" pitchFamily="50" charset="-128"/>
              </a:rPr>
              <a:t>　</a:t>
            </a:r>
            <a:r>
              <a:rPr kumimoji="1" lang="en-US" altLang="ja-JP" sz="1250" dirty="0">
                <a:latin typeface="HGS創英角ﾎﾟｯﾌﾟ体" panose="040B0A00000000000000" pitchFamily="50" charset="-128"/>
                <a:ea typeface="HGS創英角ﾎﾟｯﾌﾟ体" panose="040B0A00000000000000" pitchFamily="50" charset="-128"/>
              </a:rPr>
              <a:t>※</a:t>
            </a:r>
            <a:r>
              <a:rPr kumimoji="1" lang="ja-JP" altLang="en-US" sz="1250" dirty="0">
                <a:latin typeface="HGS創英角ﾎﾟｯﾌﾟ体" panose="040B0A00000000000000" pitchFamily="50" charset="-128"/>
                <a:ea typeface="HGS創英角ﾎﾟｯﾌﾟ体" panose="040B0A00000000000000" pitchFamily="50" charset="-128"/>
              </a:rPr>
              <a:t>以下のホームページに参考様式を掲載しています。</a:t>
            </a:r>
            <a:endParaRPr kumimoji="1" lang="en-US" altLang="ja-JP" sz="1250" dirty="0">
              <a:latin typeface="HGS創英角ﾎﾟｯﾌﾟ体" panose="040B0A00000000000000" pitchFamily="50" charset="-128"/>
              <a:ea typeface="HGS創英角ﾎﾟｯﾌﾟ体" panose="040B0A00000000000000" pitchFamily="50" charset="-128"/>
            </a:endParaRPr>
          </a:p>
          <a:p>
            <a:r>
              <a:rPr kumimoji="1" lang="ja-JP" altLang="en-US" sz="1250" dirty="0">
                <a:latin typeface="HGS創英角ﾎﾟｯﾌﾟ体" panose="040B0A00000000000000" pitchFamily="50" charset="-128"/>
                <a:ea typeface="HGS創英角ﾎﾟｯﾌﾟ体" panose="040B0A00000000000000" pitchFamily="50" charset="-128"/>
              </a:rPr>
              <a:t>③その他必要に応じて講座のチラシ等の参考書類</a:t>
            </a:r>
            <a:endParaRPr kumimoji="1" lang="en-US" altLang="ja-JP" sz="1250" dirty="0">
              <a:latin typeface="HGS創英角ﾎﾟｯﾌﾟ体" panose="040B0A00000000000000" pitchFamily="50" charset="-128"/>
              <a:ea typeface="HGS創英角ﾎﾟｯﾌﾟ体" panose="040B0A00000000000000" pitchFamily="50" charset="-128"/>
            </a:endParaRPr>
          </a:p>
        </p:txBody>
      </p:sp>
      <p:sp>
        <p:nvSpPr>
          <p:cNvPr id="72" name="テキスト ボックス 71">
            <a:extLst>
              <a:ext uri="{FF2B5EF4-FFF2-40B4-BE49-F238E27FC236}">
                <a16:creationId xmlns:a16="http://schemas.microsoft.com/office/drawing/2014/main" id="{D4ECD53C-D691-A30A-93A2-9F21CD7ECEE1}"/>
              </a:ext>
            </a:extLst>
          </p:cNvPr>
          <p:cNvSpPr txBox="1"/>
          <p:nvPr/>
        </p:nvSpPr>
        <p:spPr>
          <a:xfrm>
            <a:off x="189022" y="1026819"/>
            <a:ext cx="4000941" cy="1054135"/>
          </a:xfrm>
          <a:prstGeom prst="rect">
            <a:avLst/>
          </a:prstGeom>
          <a:noFill/>
        </p:spPr>
        <p:txBody>
          <a:bodyPr wrap="square" rtlCol="0">
            <a:spAutoFit/>
          </a:bodyPr>
          <a:lstStyle/>
          <a:p>
            <a:pPr algn="just"/>
            <a:r>
              <a:rPr kumimoji="1" lang="ja-JP" altLang="en-US" sz="1250" dirty="0">
                <a:latin typeface="HGS創英角ﾎﾟｯﾌﾟ体" panose="040B0A00000000000000" pitchFamily="50" charset="-128"/>
                <a:ea typeface="HGS創英角ﾎﾟｯﾌﾟ体" panose="040B0A00000000000000" pitchFamily="50" charset="-128"/>
              </a:rPr>
              <a:t>　</a:t>
            </a:r>
            <a:r>
              <a:rPr kumimoji="1" lang="ja-JP" altLang="en-US" sz="1250" u="sng" dirty="0">
                <a:latin typeface="HGS創英角ﾎﾟｯﾌﾟ体" panose="040B0A00000000000000" pitchFamily="50" charset="-128"/>
                <a:ea typeface="HGS創英角ﾎﾟｯﾌﾟ体" panose="040B0A00000000000000" pitchFamily="50" charset="-128"/>
              </a:rPr>
              <a:t>令和６年９月から令和８年９月の２年間に１度でも実施</a:t>
            </a:r>
            <a:r>
              <a:rPr kumimoji="1" lang="ja-JP" altLang="en-US" sz="1250" dirty="0">
                <a:latin typeface="HGS創英角ﾎﾟｯﾌﾟ体" panose="040B0A00000000000000" pitchFamily="50" charset="-128"/>
                <a:ea typeface="HGS創英角ﾎﾟｯﾌﾟ体" panose="040B0A00000000000000" pitchFamily="50" charset="-128"/>
              </a:rPr>
              <a:t>している、「生涯にわたって、あらゆる機会に、あらゆる場所において、社会変化に対応した学習や心豊かで潤いのある生活を送るための学習等ができる講座や事業」（生涯学習講座・事業）</a:t>
            </a:r>
          </a:p>
        </p:txBody>
      </p:sp>
      <p:pic>
        <p:nvPicPr>
          <p:cNvPr id="6" name="図 5" descr="抽象, 挿絵 が含まれている画像&#10;&#10;AI によって生成されたコンテンツは間違っている可能性があります。">
            <a:extLst>
              <a:ext uri="{FF2B5EF4-FFF2-40B4-BE49-F238E27FC236}">
                <a16:creationId xmlns:a16="http://schemas.microsoft.com/office/drawing/2014/main" id="{8E3E2DD7-1F65-B695-88E5-99FA93F6D4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413489" y="5203811"/>
            <a:ext cx="1289872" cy="752425"/>
          </a:xfrm>
          <a:prstGeom prst="rect">
            <a:avLst/>
          </a:prstGeom>
        </p:spPr>
      </p:pic>
      <p:grpSp>
        <p:nvGrpSpPr>
          <p:cNvPr id="38" name="グループ化 37">
            <a:extLst>
              <a:ext uri="{FF2B5EF4-FFF2-40B4-BE49-F238E27FC236}">
                <a16:creationId xmlns:a16="http://schemas.microsoft.com/office/drawing/2014/main" id="{794BB3EF-5F3D-74B5-C7F7-01C9D8FDF805}"/>
              </a:ext>
            </a:extLst>
          </p:cNvPr>
          <p:cNvGrpSpPr/>
          <p:nvPr/>
        </p:nvGrpSpPr>
        <p:grpSpPr>
          <a:xfrm>
            <a:off x="1829658" y="8751458"/>
            <a:ext cx="1567380" cy="768306"/>
            <a:chOff x="3435301" y="1114852"/>
            <a:chExt cx="1354639" cy="768306"/>
          </a:xfrm>
        </p:grpSpPr>
        <p:sp>
          <p:nvSpPr>
            <p:cNvPr id="42" name="矢印: 五方向 41">
              <a:extLst>
                <a:ext uri="{FF2B5EF4-FFF2-40B4-BE49-F238E27FC236}">
                  <a16:creationId xmlns:a16="http://schemas.microsoft.com/office/drawing/2014/main" id="{06B48C20-918D-B898-2EAD-888C34680B82}"/>
                </a:ext>
              </a:extLst>
            </p:cNvPr>
            <p:cNvSpPr/>
            <p:nvPr/>
          </p:nvSpPr>
          <p:spPr>
            <a:xfrm>
              <a:off x="3441700" y="1114852"/>
              <a:ext cx="1348240" cy="768306"/>
            </a:xfrm>
            <a:custGeom>
              <a:avLst/>
              <a:gdLst>
                <a:gd name="csX0" fmla="*/ 0 w 1348240"/>
                <a:gd name="csY0" fmla="*/ 0 h 768306"/>
                <a:gd name="csX1" fmla="*/ 462762 w 1348240"/>
                <a:gd name="csY1" fmla="*/ 0 h 768306"/>
                <a:gd name="csX2" fmla="*/ 964087 w 1348240"/>
                <a:gd name="csY2" fmla="*/ 0 h 768306"/>
                <a:gd name="csX3" fmla="*/ 1348240 w 1348240"/>
                <a:gd name="csY3" fmla="*/ 384153 h 768306"/>
                <a:gd name="csX4" fmla="*/ 964087 w 1348240"/>
                <a:gd name="csY4" fmla="*/ 768306 h 768306"/>
                <a:gd name="csX5" fmla="*/ 510966 w 1348240"/>
                <a:gd name="csY5" fmla="*/ 768306 h 768306"/>
                <a:gd name="csX6" fmla="*/ 0 w 1348240"/>
                <a:gd name="csY6" fmla="*/ 768306 h 768306"/>
                <a:gd name="csX7" fmla="*/ 0 w 1348240"/>
                <a:gd name="csY7" fmla="*/ 407202 h 768306"/>
                <a:gd name="csX8" fmla="*/ 0 w 1348240"/>
                <a:gd name="csY8" fmla="*/ 0 h 76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48240" h="768306" fill="none" extrusionOk="0">
                  <a:moveTo>
                    <a:pt x="0" y="0"/>
                  </a:moveTo>
                  <a:cubicBezTo>
                    <a:pt x="158966" y="1924"/>
                    <a:pt x="351122" y="3894"/>
                    <a:pt x="462762" y="0"/>
                  </a:cubicBezTo>
                  <a:cubicBezTo>
                    <a:pt x="574402" y="-3894"/>
                    <a:pt x="811166" y="24827"/>
                    <a:pt x="964087" y="0"/>
                  </a:cubicBezTo>
                  <a:cubicBezTo>
                    <a:pt x="1065342" y="67921"/>
                    <a:pt x="1203865" y="265343"/>
                    <a:pt x="1348240" y="384153"/>
                  </a:cubicBezTo>
                  <a:cubicBezTo>
                    <a:pt x="1252748" y="502911"/>
                    <a:pt x="1096937" y="623961"/>
                    <a:pt x="964087" y="768306"/>
                  </a:cubicBezTo>
                  <a:cubicBezTo>
                    <a:pt x="844932" y="790197"/>
                    <a:pt x="632838" y="767167"/>
                    <a:pt x="510966" y="768306"/>
                  </a:cubicBezTo>
                  <a:cubicBezTo>
                    <a:pt x="389094" y="769445"/>
                    <a:pt x="244069" y="748641"/>
                    <a:pt x="0" y="768306"/>
                  </a:cubicBezTo>
                  <a:cubicBezTo>
                    <a:pt x="-5458" y="653210"/>
                    <a:pt x="9993" y="506156"/>
                    <a:pt x="0" y="407202"/>
                  </a:cubicBezTo>
                  <a:cubicBezTo>
                    <a:pt x="-9993" y="308248"/>
                    <a:pt x="-6995" y="129775"/>
                    <a:pt x="0" y="0"/>
                  </a:cubicBezTo>
                  <a:close/>
                </a:path>
                <a:path w="1348240" h="768306" stroke="0" extrusionOk="0">
                  <a:moveTo>
                    <a:pt x="0" y="0"/>
                  </a:moveTo>
                  <a:cubicBezTo>
                    <a:pt x="142310" y="9525"/>
                    <a:pt x="306761" y="-7987"/>
                    <a:pt x="462762" y="0"/>
                  </a:cubicBezTo>
                  <a:cubicBezTo>
                    <a:pt x="618763" y="7987"/>
                    <a:pt x="828228" y="-1288"/>
                    <a:pt x="964087" y="0"/>
                  </a:cubicBezTo>
                  <a:cubicBezTo>
                    <a:pt x="1064259" y="137655"/>
                    <a:pt x="1192801" y="260808"/>
                    <a:pt x="1348240" y="384153"/>
                  </a:cubicBezTo>
                  <a:cubicBezTo>
                    <a:pt x="1172073" y="531374"/>
                    <a:pt x="1043802" y="654283"/>
                    <a:pt x="964087" y="768306"/>
                  </a:cubicBezTo>
                  <a:cubicBezTo>
                    <a:pt x="772103" y="778492"/>
                    <a:pt x="613248" y="774442"/>
                    <a:pt x="501325" y="768306"/>
                  </a:cubicBezTo>
                  <a:cubicBezTo>
                    <a:pt x="389402" y="762170"/>
                    <a:pt x="221728" y="778240"/>
                    <a:pt x="0" y="768306"/>
                  </a:cubicBezTo>
                  <a:cubicBezTo>
                    <a:pt x="-3269" y="576375"/>
                    <a:pt x="-3899" y="491147"/>
                    <a:pt x="0" y="376470"/>
                  </a:cubicBezTo>
                  <a:cubicBezTo>
                    <a:pt x="3899" y="261793"/>
                    <a:pt x="3908" y="139567"/>
                    <a:pt x="0" y="0"/>
                  </a:cubicBezTo>
                  <a:close/>
                </a:path>
              </a:pathLst>
            </a:custGeom>
            <a:solidFill>
              <a:srgbClr val="00B050"/>
            </a:solidFill>
            <a:ln>
              <a:solidFill>
                <a:srgbClr val="00B050"/>
              </a:solidFill>
              <a:extLst>
                <a:ext uri="{C807C97D-BFC1-408E-A445-0C87EB9F89A2}">
                  <ask:lineSketchStyleProps xmlns:ask="http://schemas.microsoft.com/office/drawing/2018/sketchyshapes" sd="912556991">
                    <a:prstGeom prst="homePlate">
                      <a:avLst/>
                    </a:prstGeom>
                    <ask:type>
                      <ask:lineSketchFreehand/>
                    </ask:type>
                  </ask:lineSketchStyleProps>
                </a:ext>
              </a:extLst>
            </a:ln>
          </p:spPr>
          <p:style>
            <a:lnRef idx="3">
              <a:schemeClr val="lt1"/>
            </a:lnRef>
            <a:fillRef idx="1">
              <a:schemeClr val="accent5"/>
            </a:fillRef>
            <a:effectRef idx="1">
              <a:schemeClr val="accent5"/>
            </a:effectRef>
            <a:fontRef idx="minor">
              <a:schemeClr val="lt1"/>
            </a:fontRef>
          </p:style>
          <p:txBody>
            <a:bodyPr rtlCol="0" anchor="ctr"/>
            <a:lstStyle/>
            <a:p>
              <a:pPr algn="ctr"/>
              <a:endParaRPr kumimoji="1" lang="ja-JP" altLang="en-US" dirty="0">
                <a:latin typeface="HGS創英角ﾎﾟｯﾌﾟ体" panose="040B0A00000000000000" pitchFamily="50" charset="-128"/>
                <a:ea typeface="HGS創英角ﾎﾟｯﾌﾟ体" panose="040B0A00000000000000" pitchFamily="50" charset="-128"/>
              </a:endParaRPr>
            </a:p>
          </p:txBody>
        </p:sp>
        <p:sp>
          <p:nvSpPr>
            <p:cNvPr id="44" name="テキスト ボックス 43">
              <a:extLst>
                <a:ext uri="{FF2B5EF4-FFF2-40B4-BE49-F238E27FC236}">
                  <a16:creationId xmlns:a16="http://schemas.microsoft.com/office/drawing/2014/main" id="{FD7B45F5-BEB1-EB2D-6E67-1E346704500D}"/>
                </a:ext>
              </a:extLst>
            </p:cNvPr>
            <p:cNvSpPr txBox="1"/>
            <p:nvPr/>
          </p:nvSpPr>
          <p:spPr>
            <a:xfrm>
              <a:off x="3438976" y="1171022"/>
              <a:ext cx="1025405" cy="307777"/>
            </a:xfrm>
            <a:prstGeom prst="rect">
              <a:avLst/>
            </a:prstGeom>
            <a:noFill/>
          </p:spPr>
          <p:txBody>
            <a:bodyPr wrap="square" rtlCol="0">
              <a:spAutoFit/>
            </a:bodyPr>
            <a:lstStyle/>
            <a:p>
              <a:pPr algn="ctr"/>
              <a:r>
                <a:rPr kumimoji="1" lang="en-US" altLang="ja-JP" sz="1400" u="sng" dirty="0">
                  <a:solidFill>
                    <a:schemeClr val="bg1"/>
                  </a:solidFill>
                  <a:latin typeface="HGS創英角ﾎﾟｯﾌﾟ体" panose="040B0A00000000000000" pitchFamily="50" charset="-128"/>
                  <a:ea typeface="HGS創英角ﾎﾟｯﾌﾟ体" panose="040B0A00000000000000" pitchFamily="50" charset="-128"/>
                </a:rPr>
                <a:t>11</a:t>
              </a:r>
              <a:r>
                <a:rPr kumimoji="1" lang="ja-JP" altLang="en-US" sz="1400" u="sng" dirty="0">
                  <a:solidFill>
                    <a:schemeClr val="bg1"/>
                  </a:solidFill>
                  <a:latin typeface="HGS創英角ﾎﾟｯﾌﾟ体" panose="040B0A00000000000000" pitchFamily="50" charset="-128"/>
                  <a:ea typeface="HGS創英角ﾎﾟｯﾌﾟ体" panose="040B0A00000000000000" pitchFamily="50" charset="-128"/>
                </a:rPr>
                <a:t>～</a:t>
              </a:r>
              <a:r>
                <a:rPr kumimoji="1" lang="en-US" altLang="ja-JP" sz="1400" u="sng" dirty="0">
                  <a:solidFill>
                    <a:schemeClr val="bg1"/>
                  </a:solidFill>
                  <a:latin typeface="HGS創英角ﾎﾟｯﾌﾟ体" panose="040B0A00000000000000" pitchFamily="50" charset="-128"/>
                  <a:ea typeface="HGS創英角ﾎﾟｯﾌﾟ体" panose="040B0A00000000000000" pitchFamily="50" charset="-128"/>
                </a:rPr>
                <a:t>12</a:t>
              </a:r>
              <a:r>
                <a:rPr kumimoji="1" lang="ja-JP" altLang="en-US" sz="1400" u="sng" dirty="0">
                  <a:solidFill>
                    <a:schemeClr val="bg1"/>
                  </a:solidFill>
                  <a:latin typeface="HGS創英角ﾎﾟｯﾌﾟ体" panose="040B0A00000000000000" pitchFamily="50" charset="-128"/>
                  <a:ea typeface="HGS創英角ﾎﾟｯﾌﾟ体" panose="040B0A00000000000000" pitchFamily="50" charset="-128"/>
                </a:rPr>
                <a:t>月</a:t>
              </a:r>
              <a:endParaRPr kumimoji="1" lang="en-US" altLang="ja-JP" sz="1400" dirty="0">
                <a:solidFill>
                  <a:schemeClr val="bg1"/>
                </a:solidFill>
                <a:latin typeface="HGS創英角ﾎﾟｯﾌﾟ体" panose="040B0A00000000000000" pitchFamily="50" charset="-128"/>
                <a:ea typeface="HGS創英角ﾎﾟｯﾌﾟ体" panose="040B0A00000000000000" pitchFamily="50" charset="-128"/>
              </a:endParaRPr>
            </a:p>
          </p:txBody>
        </p:sp>
        <p:sp>
          <p:nvSpPr>
            <p:cNvPr id="46" name="テキスト ボックス 45">
              <a:extLst>
                <a:ext uri="{FF2B5EF4-FFF2-40B4-BE49-F238E27FC236}">
                  <a16:creationId xmlns:a16="http://schemas.microsoft.com/office/drawing/2014/main" id="{118DDD1B-D855-078E-8584-42BBBDE72993}"/>
                </a:ext>
              </a:extLst>
            </p:cNvPr>
            <p:cNvSpPr txBox="1"/>
            <p:nvPr/>
          </p:nvSpPr>
          <p:spPr>
            <a:xfrm>
              <a:off x="3435301" y="1483814"/>
              <a:ext cx="1029083" cy="307777"/>
            </a:xfrm>
            <a:prstGeom prst="rect">
              <a:avLst/>
            </a:prstGeom>
            <a:noFill/>
          </p:spPr>
          <p:txBody>
            <a:bodyPr wrap="square" rtlCol="0">
              <a:spAutoFit/>
            </a:bodyPr>
            <a:lstStyle/>
            <a:p>
              <a:pPr algn="ctr"/>
              <a:r>
                <a:rPr kumimoji="1" lang="ja-JP" altLang="en-US" sz="1400" dirty="0">
                  <a:solidFill>
                    <a:schemeClr val="bg1"/>
                  </a:solidFill>
                  <a:latin typeface="HGS創英角ﾎﾟｯﾌﾟ体" panose="040B0A00000000000000" pitchFamily="50" charset="-128"/>
                  <a:ea typeface="HGS創英角ﾎﾟｯﾌﾟ体" panose="040B0A00000000000000" pitchFamily="50" charset="-128"/>
                </a:rPr>
                <a:t>審査</a:t>
              </a:r>
              <a:endParaRPr kumimoji="1" lang="en-US" altLang="ja-JP" sz="1400" dirty="0">
                <a:solidFill>
                  <a:schemeClr val="bg1"/>
                </a:solidFill>
                <a:latin typeface="HGS創英角ﾎﾟｯﾌﾟ体" panose="040B0A00000000000000" pitchFamily="50" charset="-128"/>
                <a:ea typeface="HGS創英角ﾎﾟｯﾌﾟ体" panose="040B0A00000000000000" pitchFamily="50" charset="-128"/>
              </a:endParaRPr>
            </a:p>
          </p:txBody>
        </p:sp>
      </p:grpSp>
      <p:grpSp>
        <p:nvGrpSpPr>
          <p:cNvPr id="54" name="グループ化 53">
            <a:extLst>
              <a:ext uri="{FF2B5EF4-FFF2-40B4-BE49-F238E27FC236}">
                <a16:creationId xmlns:a16="http://schemas.microsoft.com/office/drawing/2014/main" id="{4BB5CDE2-580B-153E-FDB7-AD7B93E5B106}"/>
              </a:ext>
            </a:extLst>
          </p:cNvPr>
          <p:cNvGrpSpPr/>
          <p:nvPr/>
        </p:nvGrpSpPr>
        <p:grpSpPr>
          <a:xfrm>
            <a:off x="228244" y="8751458"/>
            <a:ext cx="1564227" cy="768306"/>
            <a:chOff x="3438025" y="1114852"/>
            <a:chExt cx="1351915" cy="768306"/>
          </a:xfrm>
        </p:grpSpPr>
        <p:sp>
          <p:nvSpPr>
            <p:cNvPr id="73" name="矢印: 五方向 72">
              <a:extLst>
                <a:ext uri="{FF2B5EF4-FFF2-40B4-BE49-F238E27FC236}">
                  <a16:creationId xmlns:a16="http://schemas.microsoft.com/office/drawing/2014/main" id="{414A90E0-97CE-BD9F-3169-89F8EBB2DC60}"/>
                </a:ext>
              </a:extLst>
            </p:cNvPr>
            <p:cNvSpPr/>
            <p:nvPr/>
          </p:nvSpPr>
          <p:spPr>
            <a:xfrm>
              <a:off x="3441700" y="1114852"/>
              <a:ext cx="1348240" cy="768306"/>
            </a:xfrm>
            <a:custGeom>
              <a:avLst/>
              <a:gdLst>
                <a:gd name="csX0" fmla="*/ 0 w 1348240"/>
                <a:gd name="csY0" fmla="*/ 0 h 768306"/>
                <a:gd name="csX1" fmla="*/ 462762 w 1348240"/>
                <a:gd name="csY1" fmla="*/ 0 h 768306"/>
                <a:gd name="csX2" fmla="*/ 964087 w 1348240"/>
                <a:gd name="csY2" fmla="*/ 0 h 768306"/>
                <a:gd name="csX3" fmla="*/ 1348240 w 1348240"/>
                <a:gd name="csY3" fmla="*/ 384153 h 768306"/>
                <a:gd name="csX4" fmla="*/ 964087 w 1348240"/>
                <a:gd name="csY4" fmla="*/ 768306 h 768306"/>
                <a:gd name="csX5" fmla="*/ 510966 w 1348240"/>
                <a:gd name="csY5" fmla="*/ 768306 h 768306"/>
                <a:gd name="csX6" fmla="*/ 0 w 1348240"/>
                <a:gd name="csY6" fmla="*/ 768306 h 768306"/>
                <a:gd name="csX7" fmla="*/ 0 w 1348240"/>
                <a:gd name="csY7" fmla="*/ 407202 h 768306"/>
                <a:gd name="csX8" fmla="*/ 0 w 1348240"/>
                <a:gd name="csY8" fmla="*/ 0 h 76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48240" h="768306" fill="none" extrusionOk="0">
                  <a:moveTo>
                    <a:pt x="0" y="0"/>
                  </a:moveTo>
                  <a:cubicBezTo>
                    <a:pt x="158966" y="1924"/>
                    <a:pt x="351122" y="3894"/>
                    <a:pt x="462762" y="0"/>
                  </a:cubicBezTo>
                  <a:cubicBezTo>
                    <a:pt x="574402" y="-3894"/>
                    <a:pt x="811166" y="24827"/>
                    <a:pt x="964087" y="0"/>
                  </a:cubicBezTo>
                  <a:cubicBezTo>
                    <a:pt x="1065342" y="67921"/>
                    <a:pt x="1203865" y="265343"/>
                    <a:pt x="1348240" y="384153"/>
                  </a:cubicBezTo>
                  <a:cubicBezTo>
                    <a:pt x="1252748" y="502911"/>
                    <a:pt x="1096937" y="623961"/>
                    <a:pt x="964087" y="768306"/>
                  </a:cubicBezTo>
                  <a:cubicBezTo>
                    <a:pt x="844932" y="790197"/>
                    <a:pt x="632838" y="767167"/>
                    <a:pt x="510966" y="768306"/>
                  </a:cubicBezTo>
                  <a:cubicBezTo>
                    <a:pt x="389094" y="769445"/>
                    <a:pt x="244069" y="748641"/>
                    <a:pt x="0" y="768306"/>
                  </a:cubicBezTo>
                  <a:cubicBezTo>
                    <a:pt x="-5458" y="653210"/>
                    <a:pt x="9993" y="506156"/>
                    <a:pt x="0" y="407202"/>
                  </a:cubicBezTo>
                  <a:cubicBezTo>
                    <a:pt x="-9993" y="308248"/>
                    <a:pt x="-6995" y="129775"/>
                    <a:pt x="0" y="0"/>
                  </a:cubicBezTo>
                  <a:close/>
                </a:path>
                <a:path w="1348240" h="768306" stroke="0" extrusionOk="0">
                  <a:moveTo>
                    <a:pt x="0" y="0"/>
                  </a:moveTo>
                  <a:cubicBezTo>
                    <a:pt x="142310" y="9525"/>
                    <a:pt x="306761" y="-7987"/>
                    <a:pt x="462762" y="0"/>
                  </a:cubicBezTo>
                  <a:cubicBezTo>
                    <a:pt x="618763" y="7987"/>
                    <a:pt x="828228" y="-1288"/>
                    <a:pt x="964087" y="0"/>
                  </a:cubicBezTo>
                  <a:cubicBezTo>
                    <a:pt x="1064259" y="137655"/>
                    <a:pt x="1192801" y="260808"/>
                    <a:pt x="1348240" y="384153"/>
                  </a:cubicBezTo>
                  <a:cubicBezTo>
                    <a:pt x="1172073" y="531374"/>
                    <a:pt x="1043802" y="654283"/>
                    <a:pt x="964087" y="768306"/>
                  </a:cubicBezTo>
                  <a:cubicBezTo>
                    <a:pt x="772103" y="778492"/>
                    <a:pt x="613248" y="774442"/>
                    <a:pt x="501325" y="768306"/>
                  </a:cubicBezTo>
                  <a:cubicBezTo>
                    <a:pt x="389402" y="762170"/>
                    <a:pt x="221728" y="778240"/>
                    <a:pt x="0" y="768306"/>
                  </a:cubicBezTo>
                  <a:cubicBezTo>
                    <a:pt x="-3269" y="576375"/>
                    <a:pt x="-3899" y="491147"/>
                    <a:pt x="0" y="376470"/>
                  </a:cubicBezTo>
                  <a:cubicBezTo>
                    <a:pt x="3899" y="261793"/>
                    <a:pt x="3908" y="139567"/>
                    <a:pt x="0" y="0"/>
                  </a:cubicBezTo>
                  <a:close/>
                </a:path>
              </a:pathLst>
            </a:custGeom>
            <a:solidFill>
              <a:srgbClr val="92D050"/>
            </a:solidFill>
            <a:ln>
              <a:solidFill>
                <a:srgbClr val="92D050"/>
              </a:solidFill>
              <a:extLst>
                <a:ext uri="{C807C97D-BFC1-408E-A445-0C87EB9F89A2}">
                  <ask:lineSketchStyleProps xmlns:ask="http://schemas.microsoft.com/office/drawing/2018/sketchyshapes" sd="912556991">
                    <a:prstGeom prst="homePlate">
                      <a:avLst/>
                    </a:prstGeom>
                    <ask:type>
                      <ask:lineSketchFreehand/>
                    </ask:type>
                  </ask:lineSketchStyleProps>
                </a:ext>
              </a:extLst>
            </a:ln>
          </p:spPr>
          <p:style>
            <a:lnRef idx="3">
              <a:schemeClr val="lt1"/>
            </a:lnRef>
            <a:fillRef idx="1">
              <a:schemeClr val="accent4"/>
            </a:fillRef>
            <a:effectRef idx="1">
              <a:schemeClr val="accent4"/>
            </a:effectRef>
            <a:fontRef idx="minor">
              <a:schemeClr val="lt1"/>
            </a:fontRef>
          </p:style>
          <p:txBody>
            <a:bodyPr rtlCol="0" anchor="ctr"/>
            <a:lstStyle/>
            <a:p>
              <a:pPr algn="ctr"/>
              <a:endParaRPr kumimoji="1" lang="ja-JP" altLang="en-US" dirty="0">
                <a:latin typeface="HGS創英角ﾎﾟｯﾌﾟ体" panose="040B0A00000000000000" pitchFamily="50" charset="-128"/>
                <a:ea typeface="HGS創英角ﾎﾟｯﾌﾟ体" panose="040B0A00000000000000" pitchFamily="50" charset="-128"/>
              </a:endParaRPr>
            </a:p>
          </p:txBody>
        </p:sp>
        <p:sp>
          <p:nvSpPr>
            <p:cNvPr id="74" name="テキスト ボックス 73">
              <a:extLst>
                <a:ext uri="{FF2B5EF4-FFF2-40B4-BE49-F238E27FC236}">
                  <a16:creationId xmlns:a16="http://schemas.microsoft.com/office/drawing/2014/main" id="{6AAD898A-1E9C-49C5-DBB8-1719688F82B8}"/>
                </a:ext>
              </a:extLst>
            </p:cNvPr>
            <p:cNvSpPr txBox="1"/>
            <p:nvPr/>
          </p:nvSpPr>
          <p:spPr>
            <a:xfrm>
              <a:off x="3438026" y="1158420"/>
              <a:ext cx="1044718" cy="307777"/>
            </a:xfrm>
            <a:prstGeom prst="rect">
              <a:avLst/>
            </a:prstGeom>
            <a:noFill/>
          </p:spPr>
          <p:txBody>
            <a:bodyPr wrap="square" rtlCol="0">
              <a:spAutoFit/>
            </a:bodyPr>
            <a:lstStyle/>
            <a:p>
              <a:pPr algn="ctr"/>
              <a:r>
                <a:rPr kumimoji="1" lang="en-US" altLang="ja-JP" sz="1400" u="sng" dirty="0">
                  <a:solidFill>
                    <a:schemeClr val="bg1"/>
                  </a:solidFill>
                  <a:latin typeface="HGS創英角ﾎﾟｯﾌﾟ体" panose="040B0A00000000000000" pitchFamily="50" charset="-128"/>
                  <a:ea typeface="HGS創英角ﾎﾟｯﾌﾟ体" panose="040B0A00000000000000" pitchFamily="50" charset="-128"/>
                </a:rPr>
                <a:t>5</a:t>
              </a:r>
              <a:r>
                <a:rPr kumimoji="1" lang="ja-JP" altLang="en-US" sz="1400" u="sng" dirty="0">
                  <a:solidFill>
                    <a:schemeClr val="bg1"/>
                  </a:solidFill>
                  <a:latin typeface="HGS創英角ﾎﾟｯﾌﾟ体" panose="040B0A00000000000000" pitchFamily="50" charset="-128"/>
                  <a:ea typeface="HGS創英角ﾎﾟｯﾌﾟ体" panose="040B0A00000000000000" pitchFamily="50" charset="-128"/>
                </a:rPr>
                <a:t>～</a:t>
              </a:r>
              <a:r>
                <a:rPr kumimoji="1" lang="en-US" altLang="ja-JP" sz="1400" u="sng" dirty="0">
                  <a:solidFill>
                    <a:schemeClr val="bg1"/>
                  </a:solidFill>
                  <a:latin typeface="HGS創英角ﾎﾟｯﾌﾟ体" panose="040B0A00000000000000" pitchFamily="50" charset="-128"/>
                  <a:ea typeface="HGS創英角ﾎﾟｯﾌﾟ体" panose="040B0A00000000000000" pitchFamily="50" charset="-128"/>
                </a:rPr>
                <a:t>10</a:t>
              </a:r>
              <a:r>
                <a:rPr kumimoji="1" lang="ja-JP" altLang="en-US" sz="1400" u="sng" dirty="0">
                  <a:solidFill>
                    <a:schemeClr val="bg1"/>
                  </a:solidFill>
                  <a:latin typeface="HGS創英角ﾎﾟｯﾌﾟ体" panose="040B0A00000000000000" pitchFamily="50" charset="-128"/>
                  <a:ea typeface="HGS創英角ﾎﾟｯﾌﾟ体" panose="040B0A00000000000000" pitchFamily="50" charset="-128"/>
                </a:rPr>
                <a:t>月</a:t>
              </a:r>
              <a:endParaRPr kumimoji="1" lang="en-US" altLang="ja-JP" sz="1400" dirty="0">
                <a:solidFill>
                  <a:schemeClr val="bg1"/>
                </a:solidFill>
                <a:latin typeface="HGS創英角ﾎﾟｯﾌﾟ体" panose="040B0A00000000000000" pitchFamily="50" charset="-128"/>
                <a:ea typeface="HGS創英角ﾎﾟｯﾌﾟ体" panose="040B0A00000000000000" pitchFamily="50" charset="-128"/>
              </a:endParaRPr>
            </a:p>
          </p:txBody>
        </p:sp>
        <p:sp>
          <p:nvSpPr>
            <p:cNvPr id="75" name="テキスト ボックス 74">
              <a:extLst>
                <a:ext uri="{FF2B5EF4-FFF2-40B4-BE49-F238E27FC236}">
                  <a16:creationId xmlns:a16="http://schemas.microsoft.com/office/drawing/2014/main" id="{4765049D-861C-FC3F-91A1-EDD35933B135}"/>
                </a:ext>
              </a:extLst>
            </p:cNvPr>
            <p:cNvSpPr txBox="1"/>
            <p:nvPr/>
          </p:nvSpPr>
          <p:spPr>
            <a:xfrm>
              <a:off x="3438025" y="1474476"/>
              <a:ext cx="1044718" cy="307777"/>
            </a:xfrm>
            <a:prstGeom prst="rect">
              <a:avLst/>
            </a:prstGeom>
            <a:noFill/>
          </p:spPr>
          <p:txBody>
            <a:bodyPr wrap="square" rtlCol="0">
              <a:spAutoFit/>
            </a:bodyPr>
            <a:lstStyle/>
            <a:p>
              <a:pPr algn="ctr"/>
              <a:r>
                <a:rPr kumimoji="1" lang="ja-JP" altLang="en-US" sz="1400" dirty="0">
                  <a:solidFill>
                    <a:schemeClr val="bg1"/>
                  </a:solidFill>
                  <a:latin typeface="HGS創英角ﾎﾟｯﾌﾟ体" panose="040B0A00000000000000" pitchFamily="50" charset="-128"/>
                  <a:ea typeface="HGS創英角ﾎﾟｯﾌﾟ体" panose="040B0A00000000000000" pitchFamily="50" charset="-128"/>
                </a:rPr>
                <a:t>募集</a:t>
              </a:r>
              <a:endParaRPr kumimoji="1" lang="en-US" altLang="ja-JP" sz="1400" dirty="0">
                <a:solidFill>
                  <a:schemeClr val="bg1"/>
                </a:solidFill>
                <a:latin typeface="HGS創英角ﾎﾟｯﾌﾟ体" panose="040B0A00000000000000" pitchFamily="50" charset="-128"/>
                <a:ea typeface="HGS創英角ﾎﾟｯﾌﾟ体" panose="040B0A00000000000000" pitchFamily="50" charset="-128"/>
              </a:endParaRPr>
            </a:p>
          </p:txBody>
        </p:sp>
      </p:grpSp>
      <p:grpSp>
        <p:nvGrpSpPr>
          <p:cNvPr id="77" name="グループ化 76">
            <a:extLst>
              <a:ext uri="{FF2B5EF4-FFF2-40B4-BE49-F238E27FC236}">
                <a16:creationId xmlns:a16="http://schemas.microsoft.com/office/drawing/2014/main" id="{10C6B1D6-4AD1-066C-F988-31C48DE3212C}"/>
              </a:ext>
            </a:extLst>
          </p:cNvPr>
          <p:cNvGrpSpPr/>
          <p:nvPr/>
        </p:nvGrpSpPr>
        <p:grpSpPr>
          <a:xfrm>
            <a:off x="3450796" y="8751458"/>
            <a:ext cx="1559975" cy="768306"/>
            <a:chOff x="3441699" y="1114852"/>
            <a:chExt cx="1348241" cy="768306"/>
          </a:xfrm>
        </p:grpSpPr>
        <p:sp>
          <p:nvSpPr>
            <p:cNvPr id="78" name="矢印: 五方向 77">
              <a:extLst>
                <a:ext uri="{FF2B5EF4-FFF2-40B4-BE49-F238E27FC236}">
                  <a16:creationId xmlns:a16="http://schemas.microsoft.com/office/drawing/2014/main" id="{1E49530F-F2DA-C76B-F4BA-361E9C0AAEB5}"/>
                </a:ext>
              </a:extLst>
            </p:cNvPr>
            <p:cNvSpPr/>
            <p:nvPr/>
          </p:nvSpPr>
          <p:spPr>
            <a:xfrm>
              <a:off x="3441700" y="1114852"/>
              <a:ext cx="1348240" cy="768306"/>
            </a:xfrm>
            <a:custGeom>
              <a:avLst/>
              <a:gdLst>
                <a:gd name="csX0" fmla="*/ 0 w 1348240"/>
                <a:gd name="csY0" fmla="*/ 0 h 768306"/>
                <a:gd name="csX1" fmla="*/ 462762 w 1348240"/>
                <a:gd name="csY1" fmla="*/ 0 h 768306"/>
                <a:gd name="csX2" fmla="*/ 964087 w 1348240"/>
                <a:gd name="csY2" fmla="*/ 0 h 768306"/>
                <a:gd name="csX3" fmla="*/ 1348240 w 1348240"/>
                <a:gd name="csY3" fmla="*/ 384153 h 768306"/>
                <a:gd name="csX4" fmla="*/ 964087 w 1348240"/>
                <a:gd name="csY4" fmla="*/ 768306 h 768306"/>
                <a:gd name="csX5" fmla="*/ 510966 w 1348240"/>
                <a:gd name="csY5" fmla="*/ 768306 h 768306"/>
                <a:gd name="csX6" fmla="*/ 0 w 1348240"/>
                <a:gd name="csY6" fmla="*/ 768306 h 768306"/>
                <a:gd name="csX7" fmla="*/ 0 w 1348240"/>
                <a:gd name="csY7" fmla="*/ 407202 h 768306"/>
                <a:gd name="csX8" fmla="*/ 0 w 1348240"/>
                <a:gd name="csY8" fmla="*/ 0 h 768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48240" h="768306" fill="none" extrusionOk="0">
                  <a:moveTo>
                    <a:pt x="0" y="0"/>
                  </a:moveTo>
                  <a:cubicBezTo>
                    <a:pt x="158966" y="1924"/>
                    <a:pt x="351122" y="3894"/>
                    <a:pt x="462762" y="0"/>
                  </a:cubicBezTo>
                  <a:cubicBezTo>
                    <a:pt x="574402" y="-3894"/>
                    <a:pt x="811166" y="24827"/>
                    <a:pt x="964087" y="0"/>
                  </a:cubicBezTo>
                  <a:cubicBezTo>
                    <a:pt x="1065342" y="67921"/>
                    <a:pt x="1203865" y="265343"/>
                    <a:pt x="1348240" y="384153"/>
                  </a:cubicBezTo>
                  <a:cubicBezTo>
                    <a:pt x="1252748" y="502911"/>
                    <a:pt x="1096937" y="623961"/>
                    <a:pt x="964087" y="768306"/>
                  </a:cubicBezTo>
                  <a:cubicBezTo>
                    <a:pt x="844932" y="790197"/>
                    <a:pt x="632838" y="767167"/>
                    <a:pt x="510966" y="768306"/>
                  </a:cubicBezTo>
                  <a:cubicBezTo>
                    <a:pt x="389094" y="769445"/>
                    <a:pt x="244069" y="748641"/>
                    <a:pt x="0" y="768306"/>
                  </a:cubicBezTo>
                  <a:cubicBezTo>
                    <a:pt x="-5458" y="653210"/>
                    <a:pt x="9993" y="506156"/>
                    <a:pt x="0" y="407202"/>
                  </a:cubicBezTo>
                  <a:cubicBezTo>
                    <a:pt x="-9993" y="308248"/>
                    <a:pt x="-6995" y="129775"/>
                    <a:pt x="0" y="0"/>
                  </a:cubicBezTo>
                  <a:close/>
                </a:path>
                <a:path w="1348240" h="768306" stroke="0" extrusionOk="0">
                  <a:moveTo>
                    <a:pt x="0" y="0"/>
                  </a:moveTo>
                  <a:cubicBezTo>
                    <a:pt x="142310" y="9525"/>
                    <a:pt x="306761" y="-7987"/>
                    <a:pt x="462762" y="0"/>
                  </a:cubicBezTo>
                  <a:cubicBezTo>
                    <a:pt x="618763" y="7987"/>
                    <a:pt x="828228" y="-1288"/>
                    <a:pt x="964087" y="0"/>
                  </a:cubicBezTo>
                  <a:cubicBezTo>
                    <a:pt x="1064259" y="137655"/>
                    <a:pt x="1192801" y="260808"/>
                    <a:pt x="1348240" y="384153"/>
                  </a:cubicBezTo>
                  <a:cubicBezTo>
                    <a:pt x="1172073" y="531374"/>
                    <a:pt x="1043802" y="654283"/>
                    <a:pt x="964087" y="768306"/>
                  </a:cubicBezTo>
                  <a:cubicBezTo>
                    <a:pt x="772103" y="778492"/>
                    <a:pt x="613248" y="774442"/>
                    <a:pt x="501325" y="768306"/>
                  </a:cubicBezTo>
                  <a:cubicBezTo>
                    <a:pt x="389402" y="762170"/>
                    <a:pt x="221728" y="778240"/>
                    <a:pt x="0" y="768306"/>
                  </a:cubicBezTo>
                  <a:cubicBezTo>
                    <a:pt x="-3269" y="576375"/>
                    <a:pt x="-3899" y="491147"/>
                    <a:pt x="0" y="376470"/>
                  </a:cubicBezTo>
                  <a:cubicBezTo>
                    <a:pt x="3899" y="261793"/>
                    <a:pt x="3908" y="139567"/>
                    <a:pt x="0" y="0"/>
                  </a:cubicBezTo>
                  <a:close/>
                </a:path>
              </a:pathLst>
            </a:custGeom>
            <a:solidFill>
              <a:srgbClr val="5FD773"/>
            </a:solidFill>
            <a:ln>
              <a:extLst>
                <a:ext uri="{C807C97D-BFC1-408E-A445-0C87EB9F89A2}">
                  <ask:lineSketchStyleProps xmlns:ask="http://schemas.microsoft.com/office/drawing/2018/sketchyshapes" sd="912556991">
                    <a:prstGeom prst="homePlate">
                      <a:avLst/>
                    </a:prstGeom>
                    <ask:type>
                      <ask:lineSketchFreehand/>
                    </ask:type>
                  </ask:lineSketchStyleProps>
                </a:ext>
              </a:extLst>
            </a:ln>
          </p:spPr>
          <p:style>
            <a:lnRef idx="3">
              <a:schemeClr val="lt1"/>
            </a:lnRef>
            <a:fillRef idx="1">
              <a:schemeClr val="accent6"/>
            </a:fillRef>
            <a:effectRef idx="1">
              <a:schemeClr val="accent6"/>
            </a:effectRef>
            <a:fontRef idx="minor">
              <a:schemeClr val="lt1"/>
            </a:fontRef>
          </p:style>
          <p:txBody>
            <a:bodyPr rtlCol="0" anchor="ctr"/>
            <a:lstStyle/>
            <a:p>
              <a:pPr algn="ctr"/>
              <a:endParaRPr kumimoji="1" lang="ja-JP" altLang="en-US" dirty="0">
                <a:latin typeface="HGS創英角ﾎﾟｯﾌﾟ体" panose="040B0A00000000000000" pitchFamily="50" charset="-128"/>
                <a:ea typeface="HGS創英角ﾎﾟｯﾌﾟ体" panose="040B0A00000000000000" pitchFamily="50" charset="-128"/>
              </a:endParaRPr>
            </a:p>
          </p:txBody>
        </p:sp>
        <p:sp>
          <p:nvSpPr>
            <p:cNvPr id="79" name="テキスト ボックス 78">
              <a:extLst>
                <a:ext uri="{FF2B5EF4-FFF2-40B4-BE49-F238E27FC236}">
                  <a16:creationId xmlns:a16="http://schemas.microsoft.com/office/drawing/2014/main" id="{6B496B1E-225F-E729-ACC8-E695C666C4C8}"/>
                </a:ext>
              </a:extLst>
            </p:cNvPr>
            <p:cNvSpPr txBox="1"/>
            <p:nvPr/>
          </p:nvSpPr>
          <p:spPr>
            <a:xfrm>
              <a:off x="3441699" y="1168934"/>
              <a:ext cx="1027862" cy="307777"/>
            </a:xfrm>
            <a:prstGeom prst="rect">
              <a:avLst/>
            </a:prstGeom>
            <a:noFill/>
          </p:spPr>
          <p:txBody>
            <a:bodyPr wrap="square" rtlCol="0">
              <a:spAutoFit/>
            </a:bodyPr>
            <a:lstStyle/>
            <a:p>
              <a:pPr algn="ctr"/>
              <a:r>
                <a:rPr kumimoji="1" lang="en-US" altLang="ja-JP" sz="1400" u="sng" dirty="0">
                  <a:solidFill>
                    <a:schemeClr val="bg1"/>
                  </a:solidFill>
                  <a:latin typeface="HGS創英角ﾎﾟｯﾌﾟ体" panose="040B0A00000000000000" pitchFamily="50" charset="-128"/>
                  <a:ea typeface="HGS創英角ﾎﾟｯﾌﾟ体" panose="040B0A00000000000000" pitchFamily="50" charset="-128"/>
                </a:rPr>
                <a:t>12</a:t>
              </a:r>
              <a:r>
                <a:rPr kumimoji="1" lang="ja-JP" altLang="en-US" sz="1400" u="sng" dirty="0">
                  <a:solidFill>
                    <a:schemeClr val="bg1"/>
                  </a:solidFill>
                  <a:latin typeface="HGS創英角ﾎﾟｯﾌﾟ体" panose="040B0A00000000000000" pitchFamily="50" charset="-128"/>
                  <a:ea typeface="HGS創英角ﾎﾟｯﾌﾟ体" panose="040B0A00000000000000" pitchFamily="50" charset="-128"/>
                </a:rPr>
                <a:t>月</a:t>
              </a:r>
              <a:endParaRPr kumimoji="1" lang="en-US" altLang="ja-JP" sz="1400" dirty="0">
                <a:solidFill>
                  <a:schemeClr val="bg1"/>
                </a:solidFill>
                <a:latin typeface="HGS創英角ﾎﾟｯﾌﾟ体" panose="040B0A00000000000000" pitchFamily="50" charset="-128"/>
                <a:ea typeface="HGS創英角ﾎﾟｯﾌﾟ体" panose="040B0A00000000000000" pitchFamily="50" charset="-128"/>
              </a:endParaRPr>
            </a:p>
          </p:txBody>
        </p:sp>
        <p:sp>
          <p:nvSpPr>
            <p:cNvPr id="80" name="テキスト ボックス 79">
              <a:extLst>
                <a:ext uri="{FF2B5EF4-FFF2-40B4-BE49-F238E27FC236}">
                  <a16:creationId xmlns:a16="http://schemas.microsoft.com/office/drawing/2014/main" id="{EE686B99-A859-67BF-988D-E397B644DCA9}"/>
                </a:ext>
              </a:extLst>
            </p:cNvPr>
            <p:cNvSpPr txBox="1"/>
            <p:nvPr/>
          </p:nvSpPr>
          <p:spPr>
            <a:xfrm>
              <a:off x="3441699" y="1476711"/>
              <a:ext cx="1027861" cy="307777"/>
            </a:xfrm>
            <a:prstGeom prst="rect">
              <a:avLst/>
            </a:prstGeom>
            <a:noFill/>
          </p:spPr>
          <p:txBody>
            <a:bodyPr wrap="square" rtlCol="0">
              <a:spAutoFit/>
            </a:bodyPr>
            <a:lstStyle/>
            <a:p>
              <a:pPr algn="ctr"/>
              <a:r>
                <a:rPr kumimoji="1" lang="ja-JP" altLang="en-US" sz="1400" dirty="0">
                  <a:solidFill>
                    <a:schemeClr val="bg1"/>
                  </a:solidFill>
                  <a:latin typeface="HGS創英角ﾎﾟｯﾌﾟ体" panose="040B0A00000000000000" pitchFamily="50" charset="-128"/>
                  <a:ea typeface="HGS創英角ﾎﾟｯﾌﾟ体" panose="040B0A00000000000000" pitchFamily="50" charset="-128"/>
                </a:rPr>
                <a:t>結果通知</a:t>
              </a:r>
              <a:endParaRPr kumimoji="1" lang="en-US" altLang="ja-JP" sz="1400" dirty="0">
                <a:solidFill>
                  <a:schemeClr val="bg1"/>
                </a:solidFill>
                <a:latin typeface="HGS創英角ﾎﾟｯﾌﾟ体" panose="040B0A00000000000000" pitchFamily="50" charset="-128"/>
                <a:ea typeface="HGS創英角ﾎﾟｯﾌﾟ体" panose="040B0A00000000000000" pitchFamily="50" charset="-128"/>
              </a:endParaRPr>
            </a:p>
          </p:txBody>
        </p:sp>
      </p:grpSp>
      <p:sp>
        <p:nvSpPr>
          <p:cNvPr id="19" name="テキスト ボックス 18">
            <a:extLst>
              <a:ext uri="{FF2B5EF4-FFF2-40B4-BE49-F238E27FC236}">
                <a16:creationId xmlns:a16="http://schemas.microsoft.com/office/drawing/2014/main" id="{1A51C4F6-CC0E-4B28-0231-C6C380AE6999}"/>
              </a:ext>
            </a:extLst>
          </p:cNvPr>
          <p:cNvSpPr txBox="1"/>
          <p:nvPr/>
        </p:nvSpPr>
        <p:spPr>
          <a:xfrm>
            <a:off x="4128940" y="2604305"/>
            <a:ext cx="2473880" cy="461665"/>
          </a:xfrm>
          <a:prstGeom prst="rect">
            <a:avLst/>
          </a:prstGeom>
          <a:noFill/>
        </p:spPr>
        <p:txBody>
          <a:bodyPr wrap="square" rtlCol="0">
            <a:spAutoFit/>
          </a:bodyPr>
          <a:lstStyle/>
          <a:p>
            <a:pPr algn="ctr"/>
            <a:r>
              <a:rPr kumimoji="1" lang="ja-JP" altLang="en-US" sz="1200" dirty="0">
                <a:latin typeface="HGS創英角ﾎﾟｯﾌﾟ体" panose="040B0A00000000000000" pitchFamily="50" charset="-128"/>
                <a:ea typeface="HGS創英角ﾎﾟｯﾌﾟ体" panose="040B0A00000000000000" pitchFamily="50" charset="-128"/>
              </a:rPr>
              <a:t>過去の受賞講座は、</a:t>
            </a:r>
            <a:endParaRPr kumimoji="1" lang="en-US" altLang="ja-JP" sz="1200" dirty="0">
              <a:latin typeface="HGS創英角ﾎﾟｯﾌﾟ体" panose="040B0A00000000000000" pitchFamily="50" charset="-128"/>
              <a:ea typeface="HGS創英角ﾎﾟｯﾌﾟ体" panose="040B0A00000000000000" pitchFamily="50" charset="-128"/>
            </a:endParaRPr>
          </a:p>
          <a:p>
            <a:pPr algn="ctr"/>
            <a:r>
              <a:rPr kumimoji="1" lang="ja-JP" altLang="en-US" sz="1200" dirty="0">
                <a:latin typeface="HGS創英角ﾎﾟｯﾌﾟ体" panose="040B0A00000000000000" pitchFamily="50" charset="-128"/>
                <a:ea typeface="HGS創英角ﾎﾟｯﾌﾟ体" panose="040B0A00000000000000" pitchFamily="50" charset="-128"/>
              </a:rPr>
              <a:t>ちばりすネット</a:t>
            </a:r>
            <a:r>
              <a:rPr kumimoji="1" lang="en-US" altLang="ja-JP" sz="1200" dirty="0">
                <a:latin typeface="HGS創英角ﾎﾟｯﾌﾟ体" panose="040B0A00000000000000" pitchFamily="50" charset="-128"/>
                <a:ea typeface="HGS創英角ﾎﾟｯﾌﾟ体" panose="040B0A00000000000000" pitchFamily="50" charset="-128"/>
              </a:rPr>
              <a:t>plus</a:t>
            </a:r>
            <a:r>
              <a:rPr kumimoji="1" lang="ja-JP" altLang="en-US" sz="1200" dirty="0">
                <a:latin typeface="HGS創英角ﾎﾟｯﾌﾟ体" panose="040B0A00000000000000" pitchFamily="50" charset="-128"/>
                <a:ea typeface="HGS創英角ﾎﾟｯﾌﾟ体" panose="040B0A00000000000000" pitchFamily="50" charset="-128"/>
              </a:rPr>
              <a:t>で発信中！</a:t>
            </a:r>
          </a:p>
        </p:txBody>
      </p:sp>
      <p:pic>
        <p:nvPicPr>
          <p:cNvPr id="21" name="図 20" descr="持つ, 男, 板, 立つ が含まれている画像&#10;&#10;AI によって生成されたコンテンツは間違っている可能性があります。">
            <a:extLst>
              <a:ext uri="{FF2B5EF4-FFF2-40B4-BE49-F238E27FC236}">
                <a16:creationId xmlns:a16="http://schemas.microsoft.com/office/drawing/2014/main" id="{15648261-00B3-B1F9-4337-E498602E4CC7}"/>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542002" y="2139939"/>
            <a:ext cx="1071346" cy="1071346"/>
          </a:xfrm>
          <a:prstGeom prst="rect">
            <a:avLst/>
          </a:prstGeom>
        </p:spPr>
      </p:pic>
      <p:pic>
        <p:nvPicPr>
          <p:cNvPr id="23" name="図 22">
            <a:extLst>
              <a:ext uri="{FF2B5EF4-FFF2-40B4-BE49-F238E27FC236}">
                <a16:creationId xmlns:a16="http://schemas.microsoft.com/office/drawing/2014/main" id="{2B9AE07C-761B-21A8-F471-17DAA780E03E}"/>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9256" y="2007275"/>
            <a:ext cx="1359402" cy="1359402"/>
          </a:xfrm>
          <a:prstGeom prst="rect">
            <a:avLst/>
          </a:prstGeom>
        </p:spPr>
      </p:pic>
      <p:pic>
        <p:nvPicPr>
          <p:cNvPr id="25" name="図 24" descr="ウィンドウ が含まれている画像&#10;&#10;AI によって生成されたコンテンツは間違っている可能性があります。">
            <a:extLst>
              <a:ext uri="{FF2B5EF4-FFF2-40B4-BE49-F238E27FC236}">
                <a16:creationId xmlns:a16="http://schemas.microsoft.com/office/drawing/2014/main" id="{A1E27572-DDC7-492C-4116-C8BD9BFB6E5A}"/>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760107" y="1995948"/>
            <a:ext cx="1332562" cy="1332562"/>
          </a:xfrm>
          <a:prstGeom prst="rect">
            <a:avLst/>
          </a:prstGeom>
        </p:spPr>
      </p:pic>
      <p:cxnSp>
        <p:nvCxnSpPr>
          <p:cNvPr id="3" name="直線コネクタ 2">
            <a:extLst>
              <a:ext uri="{FF2B5EF4-FFF2-40B4-BE49-F238E27FC236}">
                <a16:creationId xmlns:a16="http://schemas.microsoft.com/office/drawing/2014/main" id="{799CEFD5-64EB-D063-AE55-2E2C8ACA922C}"/>
              </a:ext>
            </a:extLst>
          </p:cNvPr>
          <p:cNvCxnSpPr>
            <a:cxnSpLocks/>
          </p:cNvCxnSpPr>
          <p:nvPr/>
        </p:nvCxnSpPr>
        <p:spPr>
          <a:xfrm>
            <a:off x="391274" y="4837138"/>
            <a:ext cx="4889061" cy="0"/>
          </a:xfrm>
          <a:prstGeom prst="line">
            <a:avLst/>
          </a:prstGeom>
          <a:ln w="38100">
            <a:solidFill>
              <a:srgbClr val="00B050"/>
            </a:solidFill>
            <a:prstDash val="lgDashDot"/>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57B8A08D-8548-3937-CCCE-491440188EAE}"/>
              </a:ext>
            </a:extLst>
          </p:cNvPr>
          <p:cNvCxnSpPr>
            <a:cxnSpLocks/>
          </p:cNvCxnSpPr>
          <p:nvPr/>
        </p:nvCxnSpPr>
        <p:spPr>
          <a:xfrm>
            <a:off x="391274" y="6231598"/>
            <a:ext cx="4889061" cy="0"/>
          </a:xfrm>
          <a:prstGeom prst="line">
            <a:avLst/>
          </a:prstGeom>
          <a:ln w="38100">
            <a:solidFill>
              <a:srgbClr val="00B050"/>
            </a:solidFill>
            <a:prstDash val="lgDashDot"/>
          </a:ln>
        </p:spPr>
        <p:style>
          <a:lnRef idx="1">
            <a:schemeClr val="accent1"/>
          </a:lnRef>
          <a:fillRef idx="0">
            <a:schemeClr val="accent1"/>
          </a:fillRef>
          <a:effectRef idx="0">
            <a:schemeClr val="accent1"/>
          </a:effectRef>
          <a:fontRef idx="minor">
            <a:schemeClr val="tx1"/>
          </a:fontRef>
        </p:style>
      </p:cxnSp>
      <p:sp>
        <p:nvSpPr>
          <p:cNvPr id="71" name="テキスト ボックス 70">
            <a:extLst>
              <a:ext uri="{FF2B5EF4-FFF2-40B4-BE49-F238E27FC236}">
                <a16:creationId xmlns:a16="http://schemas.microsoft.com/office/drawing/2014/main" id="{4B7E0F73-B104-9E4A-9524-9AF432BEDA08}"/>
              </a:ext>
            </a:extLst>
          </p:cNvPr>
          <p:cNvSpPr txBox="1"/>
          <p:nvPr/>
        </p:nvSpPr>
        <p:spPr>
          <a:xfrm>
            <a:off x="605443" y="6778543"/>
            <a:ext cx="4725197" cy="669414"/>
          </a:xfrm>
          <a:prstGeom prst="rect">
            <a:avLst/>
          </a:prstGeom>
          <a:noFill/>
        </p:spPr>
        <p:txBody>
          <a:bodyPr wrap="square" rtlCol="0">
            <a:spAutoFit/>
          </a:bodyPr>
          <a:lstStyle/>
          <a:p>
            <a:r>
              <a:rPr kumimoji="1" lang="ja-JP" altLang="en-US" sz="1250" dirty="0">
                <a:latin typeface="HGS創英角ﾎﾟｯﾌﾟ体" panose="040B0A00000000000000" pitchFamily="50" charset="-128"/>
                <a:ea typeface="HGS創英角ﾎﾟｯﾌﾟ体" panose="040B0A00000000000000" pitchFamily="50" charset="-128"/>
              </a:rPr>
              <a:t>応募書類や実施要項等は「ちばりすネット</a:t>
            </a:r>
            <a:r>
              <a:rPr kumimoji="1" lang="en-US" altLang="ja-JP" sz="1250" dirty="0">
                <a:latin typeface="HGS創英角ﾎﾟｯﾌﾟ体" panose="040B0A00000000000000" pitchFamily="50" charset="-128"/>
                <a:ea typeface="HGS創英角ﾎﾟｯﾌﾟ体" panose="040B0A00000000000000" pitchFamily="50" charset="-128"/>
              </a:rPr>
              <a:t>plus</a:t>
            </a:r>
            <a:r>
              <a:rPr kumimoji="1" lang="ja-JP" altLang="en-US" sz="1250" dirty="0">
                <a:latin typeface="HGS創英角ﾎﾟｯﾌﾟ体" panose="040B0A00000000000000" pitchFamily="50" charset="-128"/>
                <a:ea typeface="HGS創英角ﾎﾟｯﾌﾟ体" panose="040B0A00000000000000" pitchFamily="50" charset="-128"/>
              </a:rPr>
              <a:t>」から</a:t>
            </a:r>
            <a:endParaRPr kumimoji="1" lang="en-US" altLang="ja-JP" sz="1250" dirty="0">
              <a:latin typeface="HGS創英角ﾎﾟｯﾌﾟ体" panose="040B0A00000000000000" pitchFamily="50" charset="-128"/>
              <a:ea typeface="HGS創英角ﾎﾟｯﾌﾟ体" panose="040B0A00000000000000" pitchFamily="50" charset="-128"/>
            </a:endParaRPr>
          </a:p>
          <a:p>
            <a:r>
              <a:rPr kumimoji="1" lang="ja-JP" altLang="en-US" sz="1250" dirty="0">
                <a:latin typeface="HGS創英角ﾎﾟｯﾌﾟ体" panose="040B0A00000000000000" pitchFamily="50" charset="-128"/>
                <a:ea typeface="HGS創英角ﾎﾟｯﾌﾟ体" panose="040B0A00000000000000" pitchFamily="50" charset="-128"/>
              </a:rPr>
              <a:t>ダウンロードできます。</a:t>
            </a:r>
            <a:endParaRPr kumimoji="1" lang="en-US" altLang="ja-JP" sz="1250" dirty="0">
              <a:latin typeface="HGS創英角ﾎﾟｯﾌﾟ体" panose="040B0A00000000000000" pitchFamily="50" charset="-128"/>
              <a:ea typeface="HGS創英角ﾎﾟｯﾌﾟ体" panose="040B0A00000000000000" pitchFamily="50" charset="-128"/>
            </a:endParaRPr>
          </a:p>
          <a:p>
            <a:r>
              <a:rPr kumimoji="1" lang="en-US" altLang="ja-JP" sz="1250" dirty="0">
                <a:latin typeface="HGS創英角ﾎﾟｯﾌﾟ体" panose="040B0A00000000000000" pitchFamily="50" charset="-128"/>
                <a:ea typeface="HGS創英角ﾎﾟｯﾌﾟ体" panose="040B0A00000000000000" pitchFamily="50" charset="-128"/>
              </a:rPr>
              <a:t>https://www.skplaza.pref.chiba.lg.jp/clis-net/award/r8</a:t>
            </a:r>
            <a:endParaRPr kumimoji="1" lang="ja-JP" altLang="en-US" sz="1250" dirty="0">
              <a:latin typeface="HGS創英角ﾎﾟｯﾌﾟ体" panose="040B0A00000000000000" pitchFamily="50" charset="-128"/>
              <a:ea typeface="HGS創英角ﾎﾟｯﾌﾟ体" panose="040B0A00000000000000" pitchFamily="50" charset="-128"/>
            </a:endParaRPr>
          </a:p>
        </p:txBody>
      </p:sp>
      <p:sp>
        <p:nvSpPr>
          <p:cNvPr id="10" name="四角形: 角を丸くする 9">
            <a:extLst>
              <a:ext uri="{FF2B5EF4-FFF2-40B4-BE49-F238E27FC236}">
                <a16:creationId xmlns:a16="http://schemas.microsoft.com/office/drawing/2014/main" id="{1E0B480D-54AC-D0F9-FA1B-C62C0F504C8C}"/>
              </a:ext>
            </a:extLst>
          </p:cNvPr>
          <p:cNvSpPr/>
          <p:nvPr/>
        </p:nvSpPr>
        <p:spPr>
          <a:xfrm>
            <a:off x="605444" y="6548420"/>
            <a:ext cx="5647114" cy="150016"/>
          </a:xfrm>
          <a:prstGeom prst="roundRect">
            <a:avLst/>
          </a:prstGeom>
          <a:solidFill>
            <a:schemeClr val="accent5">
              <a:lumMod val="60000"/>
              <a:lumOff val="4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S創英角ﾎﾟｯﾌﾟ体" panose="040B0A00000000000000" pitchFamily="50" charset="-128"/>
              <a:ea typeface="HGS創英角ﾎﾟｯﾌﾟ体" panose="040B0A00000000000000" pitchFamily="50" charset="-128"/>
            </a:endParaRPr>
          </a:p>
        </p:txBody>
      </p:sp>
      <p:sp>
        <p:nvSpPr>
          <p:cNvPr id="12" name="フローチャート: 結合子 11">
            <a:extLst>
              <a:ext uri="{FF2B5EF4-FFF2-40B4-BE49-F238E27FC236}">
                <a16:creationId xmlns:a16="http://schemas.microsoft.com/office/drawing/2014/main" id="{89F06D74-A862-3DC6-E0F0-638EE1AFD6F5}"/>
              </a:ext>
            </a:extLst>
          </p:cNvPr>
          <p:cNvSpPr/>
          <p:nvPr/>
        </p:nvSpPr>
        <p:spPr>
          <a:xfrm>
            <a:off x="6366942" y="6519218"/>
            <a:ext cx="234802" cy="212001"/>
          </a:xfrm>
          <a:prstGeom prst="flowChartConnector">
            <a:avLst/>
          </a:prstGeom>
          <a:solidFill>
            <a:schemeClr val="accent5">
              <a:lumMod val="60000"/>
              <a:lumOff val="4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S創英角ﾎﾟｯﾌﾟ体" panose="040B0A00000000000000" pitchFamily="50" charset="-128"/>
              <a:ea typeface="HGS創英角ﾎﾟｯﾌﾟ体" panose="040B0A00000000000000" pitchFamily="50" charset="-128"/>
            </a:endParaRPr>
          </a:p>
        </p:txBody>
      </p:sp>
      <p:sp>
        <p:nvSpPr>
          <p:cNvPr id="13" name="四角形: 角を丸くする 12">
            <a:extLst>
              <a:ext uri="{FF2B5EF4-FFF2-40B4-BE49-F238E27FC236}">
                <a16:creationId xmlns:a16="http://schemas.microsoft.com/office/drawing/2014/main" id="{03C30420-4E5C-86B1-4F8C-9426AF516B21}"/>
              </a:ext>
            </a:extLst>
          </p:cNvPr>
          <p:cNvSpPr/>
          <p:nvPr/>
        </p:nvSpPr>
        <p:spPr>
          <a:xfrm>
            <a:off x="605444" y="7476042"/>
            <a:ext cx="5647114" cy="150016"/>
          </a:xfrm>
          <a:prstGeom prst="roundRect">
            <a:avLst/>
          </a:prstGeom>
          <a:solidFill>
            <a:schemeClr val="accent5">
              <a:lumMod val="60000"/>
              <a:lumOff val="4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S創英角ﾎﾟｯﾌﾟ体" panose="040B0A00000000000000" pitchFamily="50" charset="-128"/>
              <a:ea typeface="HGS創英角ﾎﾟｯﾌﾟ体" panose="040B0A00000000000000" pitchFamily="50" charset="-128"/>
            </a:endParaRPr>
          </a:p>
        </p:txBody>
      </p:sp>
      <p:sp>
        <p:nvSpPr>
          <p:cNvPr id="15" name="フローチャート: 結合子 14">
            <a:extLst>
              <a:ext uri="{FF2B5EF4-FFF2-40B4-BE49-F238E27FC236}">
                <a16:creationId xmlns:a16="http://schemas.microsoft.com/office/drawing/2014/main" id="{2D4943C0-128E-2A91-A6DA-41C653583EE6}"/>
              </a:ext>
            </a:extLst>
          </p:cNvPr>
          <p:cNvSpPr/>
          <p:nvPr/>
        </p:nvSpPr>
        <p:spPr>
          <a:xfrm>
            <a:off x="6366942" y="7446840"/>
            <a:ext cx="234802" cy="212001"/>
          </a:xfrm>
          <a:prstGeom prst="flowChartConnector">
            <a:avLst/>
          </a:prstGeom>
          <a:solidFill>
            <a:schemeClr val="accent5">
              <a:lumMod val="60000"/>
              <a:lumOff val="4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S創英角ﾎﾟｯﾌﾟ体" panose="040B0A00000000000000" pitchFamily="50" charset="-128"/>
              <a:ea typeface="HGS創英角ﾎﾟｯﾌﾟ体" panose="040B0A00000000000000" pitchFamily="50" charset="-128"/>
            </a:endParaRPr>
          </a:p>
        </p:txBody>
      </p:sp>
      <p:pic>
        <p:nvPicPr>
          <p:cNvPr id="27" name="図 26" descr="QR コード&#10;&#10;AI によって生成されたコンテンツは間違っている可能性があります。">
            <a:extLst>
              <a:ext uri="{FF2B5EF4-FFF2-40B4-BE49-F238E27FC236}">
                <a16:creationId xmlns:a16="http://schemas.microsoft.com/office/drawing/2014/main" id="{AC38150C-6F22-6A25-3DB1-F1D69DA5C9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3261" y="6762814"/>
            <a:ext cx="669297" cy="669297"/>
          </a:xfrm>
          <a:prstGeom prst="rect">
            <a:avLst/>
          </a:prstGeom>
        </p:spPr>
      </p:pic>
      <p:sp>
        <p:nvSpPr>
          <p:cNvPr id="18" name="フローチャート: 結合子 17">
            <a:extLst>
              <a:ext uri="{FF2B5EF4-FFF2-40B4-BE49-F238E27FC236}">
                <a16:creationId xmlns:a16="http://schemas.microsoft.com/office/drawing/2014/main" id="{986E3D5D-B004-221F-FE58-30CAB472E330}"/>
              </a:ext>
            </a:extLst>
          </p:cNvPr>
          <p:cNvSpPr/>
          <p:nvPr/>
        </p:nvSpPr>
        <p:spPr>
          <a:xfrm>
            <a:off x="256257" y="6519218"/>
            <a:ext cx="234802" cy="212001"/>
          </a:xfrm>
          <a:prstGeom prst="flowChartConnector">
            <a:avLst/>
          </a:prstGeom>
          <a:solidFill>
            <a:schemeClr val="accent5">
              <a:lumMod val="60000"/>
              <a:lumOff val="4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S創英角ﾎﾟｯﾌﾟ体" panose="040B0A00000000000000" pitchFamily="50" charset="-128"/>
              <a:ea typeface="HGS創英角ﾎﾟｯﾌﾟ体" panose="040B0A00000000000000" pitchFamily="50" charset="-128"/>
            </a:endParaRPr>
          </a:p>
        </p:txBody>
      </p:sp>
      <p:sp>
        <p:nvSpPr>
          <p:cNvPr id="20" name="フローチャート: 結合子 19">
            <a:extLst>
              <a:ext uri="{FF2B5EF4-FFF2-40B4-BE49-F238E27FC236}">
                <a16:creationId xmlns:a16="http://schemas.microsoft.com/office/drawing/2014/main" id="{B9A762FC-138C-0210-ECDC-D4875848E896}"/>
              </a:ext>
            </a:extLst>
          </p:cNvPr>
          <p:cNvSpPr/>
          <p:nvPr/>
        </p:nvSpPr>
        <p:spPr>
          <a:xfrm>
            <a:off x="256257" y="7446840"/>
            <a:ext cx="234802" cy="212001"/>
          </a:xfrm>
          <a:prstGeom prst="flowChartConnector">
            <a:avLst/>
          </a:prstGeom>
          <a:solidFill>
            <a:schemeClr val="accent5">
              <a:lumMod val="60000"/>
              <a:lumOff val="4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S創英角ﾎﾟｯﾌﾟ体" panose="040B0A00000000000000" pitchFamily="50" charset="-128"/>
              <a:ea typeface="HGS創英角ﾎﾟｯﾌﾟ体" panose="040B0A00000000000000" pitchFamily="50" charset="-128"/>
            </a:endParaRPr>
          </a:p>
        </p:txBody>
      </p:sp>
      <p:grpSp>
        <p:nvGrpSpPr>
          <p:cNvPr id="26" name="グループ化 25">
            <a:extLst>
              <a:ext uri="{FF2B5EF4-FFF2-40B4-BE49-F238E27FC236}">
                <a16:creationId xmlns:a16="http://schemas.microsoft.com/office/drawing/2014/main" id="{3A88AB71-D6BC-2976-83C9-1013D0172B11}"/>
              </a:ext>
            </a:extLst>
          </p:cNvPr>
          <p:cNvGrpSpPr/>
          <p:nvPr/>
        </p:nvGrpSpPr>
        <p:grpSpPr>
          <a:xfrm>
            <a:off x="4461477" y="993888"/>
            <a:ext cx="1929870" cy="1310817"/>
            <a:chOff x="4441647" y="855015"/>
            <a:chExt cx="1929870" cy="1310817"/>
          </a:xfrm>
        </p:grpSpPr>
        <p:pic>
          <p:nvPicPr>
            <p:cNvPr id="24" name="図 23" descr="タイムライン, QR コード&#10;&#10;AI 生成コンテンツは誤りを含む可能性があります。">
              <a:extLst>
                <a:ext uri="{FF2B5EF4-FFF2-40B4-BE49-F238E27FC236}">
                  <a16:creationId xmlns:a16="http://schemas.microsoft.com/office/drawing/2014/main" id="{6589DB18-16CE-F175-7A6D-BE37DFD59E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851792">
              <a:off x="5571524" y="1011176"/>
              <a:ext cx="799993" cy="1154656"/>
            </a:xfrm>
            <a:prstGeom prst="rect">
              <a:avLst/>
            </a:prstGeom>
            <a:effectLst>
              <a:outerShdw blurRad="50800" dist="38100" dir="2700000" algn="tl" rotWithShape="0">
                <a:prstClr val="black">
                  <a:alpha val="40000"/>
                </a:prstClr>
              </a:outerShdw>
            </a:effectLst>
          </p:spPr>
        </p:pic>
        <p:pic>
          <p:nvPicPr>
            <p:cNvPr id="17" name="図 16" descr="QR コード&#10;&#10;AI 生成コンテンツは誤りを含む可能性があります。">
              <a:extLst>
                <a:ext uri="{FF2B5EF4-FFF2-40B4-BE49-F238E27FC236}">
                  <a16:creationId xmlns:a16="http://schemas.microsoft.com/office/drawing/2014/main" id="{D0D3189E-ABB3-51D6-D64E-F2815A38F0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684931">
              <a:off x="5148851" y="904578"/>
              <a:ext cx="781187" cy="1127513"/>
            </a:xfrm>
            <a:prstGeom prst="rect">
              <a:avLst/>
            </a:prstGeom>
            <a:effectLst>
              <a:outerShdw blurRad="50800" dist="38100" dir="2700000" algn="tl" rotWithShape="0">
                <a:prstClr val="black">
                  <a:alpha val="40000"/>
                </a:prstClr>
              </a:outerShdw>
            </a:effectLst>
          </p:spPr>
        </p:pic>
        <p:pic>
          <p:nvPicPr>
            <p:cNvPr id="7" name="図 6" descr="カレンダー&#10;&#10;AI 生成コンテンツは誤りを含む可能性があります。">
              <a:extLst>
                <a:ext uri="{FF2B5EF4-FFF2-40B4-BE49-F238E27FC236}">
                  <a16:creationId xmlns:a16="http://schemas.microsoft.com/office/drawing/2014/main" id="{EAD4C466-6DF8-5679-CA76-875697F454F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462605">
              <a:off x="4741896" y="855015"/>
              <a:ext cx="826283" cy="1192601"/>
            </a:xfrm>
            <a:prstGeom prst="rect">
              <a:avLst/>
            </a:prstGeom>
            <a:effectLst>
              <a:outerShdw blurRad="50800" dist="38100" dir="2700000" algn="tl" rotWithShape="0">
                <a:prstClr val="black">
                  <a:alpha val="40000"/>
                </a:prstClr>
              </a:outerShdw>
            </a:effectLst>
          </p:spPr>
        </p:pic>
        <p:pic>
          <p:nvPicPr>
            <p:cNvPr id="14" name="図 13" descr="カレンダー が含まれている画像&#10;&#10;AI 生成コンテンツは誤りを含む可能性があります。">
              <a:extLst>
                <a:ext uri="{FF2B5EF4-FFF2-40B4-BE49-F238E27FC236}">
                  <a16:creationId xmlns:a16="http://schemas.microsoft.com/office/drawing/2014/main" id="{8D36F1BC-6F44-8296-AB98-33B95447D3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41647" y="883651"/>
              <a:ext cx="826283" cy="1192601"/>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3204530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1384</TotalTime>
  <Words>606</Words>
  <Application>Microsoft Office PowerPoint</Application>
  <PresentationFormat>A4 210 x 297 mm</PresentationFormat>
  <Paragraphs>72</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HGP創英角ｺﾞｼｯｸUB</vt:lpstr>
      <vt:lpstr>HGS創英角ﾎﾟｯﾌﾟ体</vt:lpstr>
      <vt:lpstr>HG創英角ﾎﾟｯﾌﾟ体</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加藤 太一</dc:creator>
  <cp:lastModifiedBy>加藤 太一</cp:lastModifiedBy>
  <cp:revision>68</cp:revision>
  <cp:lastPrinted>2026-03-23T05:07:04Z</cp:lastPrinted>
  <dcterms:created xsi:type="dcterms:W3CDTF">2024-04-10T23:11:17Z</dcterms:created>
  <dcterms:modified xsi:type="dcterms:W3CDTF">2026-03-23T07:04:16Z</dcterms:modified>
</cp:coreProperties>
</file>