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
  </p:notesMasterIdLst>
  <p:sldIdLst>
    <p:sldId id="312" r:id="rId2"/>
    <p:sldId id="314" r:id="rId3"/>
    <p:sldId id="316" r:id="rId4"/>
    <p:sldId id="315" r:id="rId5"/>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695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386" autoAdjust="0"/>
    <p:restoredTop sz="95197" autoAdjust="0"/>
  </p:normalViewPr>
  <p:slideViewPr>
    <p:cSldViewPr snapToGrid="0">
      <p:cViewPr>
        <p:scale>
          <a:sx n="100" d="100"/>
          <a:sy n="100" d="100"/>
        </p:scale>
        <p:origin x="660" y="198"/>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C64716D6-705D-41B8-B03A-EC5D2DB63162}" type="datetimeFigureOut">
              <a:rPr kumimoji="1" lang="ja-JP" altLang="en-US" smtClean="0"/>
              <a:t>2018/9/27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A04853C0-455A-4FC8-9C0C-6526A8D88B61}" type="slidenum">
              <a:rPr kumimoji="1" lang="ja-JP" altLang="en-US" smtClean="0"/>
              <a:t>‹#›</a:t>
            </a:fld>
            <a:endParaRPr kumimoji="1" lang="ja-JP" altLang="en-US"/>
          </a:p>
        </p:txBody>
      </p:sp>
    </p:spTree>
    <p:extLst>
      <p:ext uri="{BB962C8B-B14F-4D97-AF65-F5344CB8AC3E}">
        <p14:creationId xmlns:p14="http://schemas.microsoft.com/office/powerpoint/2010/main" val="42474763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04853C0-455A-4FC8-9C0C-6526A8D88B61}" type="slidenum">
              <a:rPr kumimoji="1" lang="ja-JP" altLang="en-US" smtClean="0"/>
              <a:t>1</a:t>
            </a:fld>
            <a:endParaRPr kumimoji="1" lang="ja-JP" altLang="en-US"/>
          </a:p>
        </p:txBody>
      </p:sp>
    </p:spTree>
    <p:extLst>
      <p:ext uri="{BB962C8B-B14F-4D97-AF65-F5344CB8AC3E}">
        <p14:creationId xmlns:p14="http://schemas.microsoft.com/office/powerpoint/2010/main" val="3274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かつおと昆布の合わせだしを使う言枝うまみの相乗効果により減塩につながる。</a:t>
            </a:r>
            <a:endParaRPr kumimoji="1" lang="en-US" altLang="ja-JP" dirty="0"/>
          </a:p>
          <a:p>
            <a:r>
              <a:rPr kumimoji="1" lang="ja-JP" altLang="en-US" dirty="0"/>
              <a:t>また、山芋、切り干し大根、わかめ、油揚げとグザイをたくさん使うことで満足感も上がる。</a:t>
            </a:r>
            <a:endParaRPr kumimoji="1" lang="en-US" altLang="ja-JP" dirty="0"/>
          </a:p>
          <a:p>
            <a:r>
              <a:rPr kumimoji="1" lang="ja-JP" altLang="en-US" dirty="0"/>
              <a:t>秋の食材として里芋を使用。</a:t>
            </a:r>
          </a:p>
        </p:txBody>
      </p:sp>
      <p:sp>
        <p:nvSpPr>
          <p:cNvPr id="4" name="スライド番号プレースホルダー 3"/>
          <p:cNvSpPr>
            <a:spLocks noGrp="1"/>
          </p:cNvSpPr>
          <p:nvPr>
            <p:ph type="sldNum" sz="quarter" idx="10"/>
          </p:nvPr>
        </p:nvSpPr>
        <p:spPr/>
        <p:txBody>
          <a:bodyPr/>
          <a:lstStyle/>
          <a:p>
            <a:fld id="{A04853C0-455A-4FC8-9C0C-6526A8D88B61}" type="slidenum">
              <a:rPr kumimoji="1" lang="ja-JP" altLang="en-US" smtClean="0"/>
              <a:t>2</a:t>
            </a:fld>
            <a:endParaRPr kumimoji="1" lang="ja-JP" altLang="en-US"/>
          </a:p>
        </p:txBody>
      </p:sp>
    </p:spTree>
    <p:extLst>
      <p:ext uri="{BB962C8B-B14F-4D97-AF65-F5344CB8AC3E}">
        <p14:creationId xmlns:p14="http://schemas.microsoft.com/office/powerpoint/2010/main" val="41388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香味野菜のバジル・ガーリックとチーズの風味が香るパン粉焼き</a:t>
            </a:r>
            <a:endParaRPr kumimoji="1" lang="en-US" altLang="ja-JP" dirty="0"/>
          </a:p>
          <a:p>
            <a:r>
              <a:rPr kumimoji="1" lang="ja-JP" altLang="en-US" dirty="0"/>
              <a:t>レモン汁の酸味で味のアクセントを加え塩分を減らすことができます。</a:t>
            </a:r>
          </a:p>
        </p:txBody>
      </p:sp>
      <p:sp>
        <p:nvSpPr>
          <p:cNvPr id="4" name="スライド番号プレースホルダー 3"/>
          <p:cNvSpPr>
            <a:spLocks noGrp="1"/>
          </p:cNvSpPr>
          <p:nvPr>
            <p:ph type="sldNum" sz="quarter" idx="10"/>
          </p:nvPr>
        </p:nvSpPr>
        <p:spPr/>
        <p:txBody>
          <a:bodyPr/>
          <a:lstStyle/>
          <a:p>
            <a:fld id="{75D5AEA7-82E1-48AB-8934-8653731659CC}" type="slidenum">
              <a:rPr kumimoji="1" lang="ja-JP" altLang="en-US" smtClean="0"/>
              <a:t>3</a:t>
            </a:fld>
            <a:endParaRPr kumimoji="1" lang="ja-JP" altLang="en-US"/>
          </a:p>
        </p:txBody>
      </p:sp>
    </p:spTree>
    <p:extLst>
      <p:ext uri="{BB962C8B-B14F-4D97-AF65-F5344CB8AC3E}">
        <p14:creationId xmlns:p14="http://schemas.microsoft.com/office/powerpoint/2010/main" val="277577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秋の旬の食材であるしめじとカボチャを使った</a:t>
            </a:r>
            <a:endParaRPr kumimoji="1" lang="en-US" altLang="ja-JP" dirty="0"/>
          </a:p>
          <a:p>
            <a:r>
              <a:rPr kumimoji="1" lang="ja-JP" altLang="en-US" dirty="0"/>
              <a:t>また、オレンジジュースを使うことで酸味が加わり減塩につながる</a:t>
            </a:r>
          </a:p>
        </p:txBody>
      </p:sp>
      <p:sp>
        <p:nvSpPr>
          <p:cNvPr id="4" name="スライド番号プレースホルダー 3"/>
          <p:cNvSpPr>
            <a:spLocks noGrp="1"/>
          </p:cNvSpPr>
          <p:nvPr>
            <p:ph type="sldNum" sz="quarter" idx="10"/>
          </p:nvPr>
        </p:nvSpPr>
        <p:spPr/>
        <p:txBody>
          <a:bodyPr/>
          <a:lstStyle/>
          <a:p>
            <a:fld id="{A04853C0-455A-4FC8-9C0C-6526A8D88B61}" type="slidenum">
              <a:rPr kumimoji="1" lang="ja-JP" altLang="en-US" smtClean="0"/>
              <a:t>4</a:t>
            </a:fld>
            <a:endParaRPr kumimoji="1" lang="ja-JP" altLang="en-US"/>
          </a:p>
        </p:txBody>
      </p:sp>
    </p:spTree>
    <p:extLst>
      <p:ext uri="{BB962C8B-B14F-4D97-AF65-F5344CB8AC3E}">
        <p14:creationId xmlns:p14="http://schemas.microsoft.com/office/powerpoint/2010/main" val="224793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EE6EDBF5-7BBA-4A4F-A003-13AF29A456AB}" type="datetimeFigureOut">
              <a:rPr kumimoji="1" lang="ja-JP" altLang="en-US" smtClean="0"/>
              <a:t>2018/9/27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EF1A30-8FEF-4CF6-BDFC-7D980BCCD1FA}" type="slidenum">
              <a:rPr kumimoji="1" lang="ja-JP" altLang="en-US" smtClean="0"/>
              <a:t>‹#›</a:t>
            </a:fld>
            <a:endParaRPr kumimoji="1" lang="ja-JP" altLang="en-US"/>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40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6EDBF5-7BBA-4A4F-A003-13AF29A456AB}" type="datetimeFigureOut">
              <a:rPr kumimoji="1" lang="ja-JP" altLang="en-US" smtClean="0"/>
              <a:t>2018/9/27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EF1A30-8FEF-4CF6-BDFC-7D980BCCD1FA}" type="slidenum">
              <a:rPr kumimoji="1" lang="ja-JP" altLang="en-US" smtClean="0"/>
              <a:t>‹#›</a:t>
            </a:fld>
            <a:endParaRPr kumimoji="1" lang="ja-JP" altLang="en-US"/>
          </a:p>
        </p:txBody>
      </p:sp>
    </p:spTree>
    <p:extLst>
      <p:ext uri="{BB962C8B-B14F-4D97-AF65-F5344CB8AC3E}">
        <p14:creationId xmlns:p14="http://schemas.microsoft.com/office/powerpoint/2010/main" val="262151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6EDBF5-7BBA-4A4F-A003-13AF29A456AB}" type="datetimeFigureOut">
              <a:rPr kumimoji="1" lang="ja-JP" altLang="en-US" smtClean="0"/>
              <a:t>2018/9/27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EF1A30-8FEF-4CF6-BDFC-7D980BCCD1FA}" type="slidenum">
              <a:rPr kumimoji="1" lang="ja-JP" altLang="en-US" smtClean="0"/>
              <a:t>‹#›</a:t>
            </a:fld>
            <a:endParaRPr kumimoji="1" lang="ja-JP" alt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56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6EDBF5-7BBA-4A4F-A003-13AF29A456AB}" type="datetimeFigureOut">
              <a:rPr kumimoji="1" lang="ja-JP" altLang="en-US" smtClean="0"/>
              <a:t>2018/9/27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EF1A30-8FEF-4CF6-BDFC-7D980BCCD1FA}" type="slidenum">
              <a:rPr kumimoji="1" lang="ja-JP" altLang="en-US" smtClean="0"/>
              <a:t>‹#›</a:t>
            </a:fld>
            <a:endParaRPr kumimoji="1" lang="ja-JP" altLang="en-US"/>
          </a:p>
        </p:txBody>
      </p:sp>
    </p:spTree>
    <p:extLst>
      <p:ext uri="{BB962C8B-B14F-4D97-AF65-F5344CB8AC3E}">
        <p14:creationId xmlns:p14="http://schemas.microsoft.com/office/powerpoint/2010/main" val="37620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E6EDBF5-7BBA-4A4F-A003-13AF29A456AB}" type="datetimeFigureOut">
              <a:rPr kumimoji="1" lang="ja-JP" altLang="en-US" smtClean="0"/>
              <a:t>2018/9/27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EF1A30-8FEF-4CF6-BDFC-7D980BCCD1FA}" type="slidenum">
              <a:rPr kumimoji="1" lang="ja-JP" altLang="en-US" smtClean="0"/>
              <a:t>‹#›</a:t>
            </a:fld>
            <a:endParaRPr kumimoji="1" lang="ja-JP" alt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41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E6EDBF5-7BBA-4A4F-A003-13AF29A456AB}" type="datetimeFigureOut">
              <a:rPr kumimoji="1" lang="ja-JP" altLang="en-US" smtClean="0"/>
              <a:t>2018/9/27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EF1A30-8FEF-4CF6-BDFC-7D980BCCD1FA}" type="slidenum">
              <a:rPr kumimoji="1" lang="ja-JP" altLang="en-US" smtClean="0"/>
              <a:t>‹#›</a:t>
            </a:fld>
            <a:endParaRPr kumimoji="1" lang="ja-JP" altLang="en-US"/>
          </a:p>
        </p:txBody>
      </p:sp>
    </p:spTree>
    <p:extLst>
      <p:ext uri="{BB962C8B-B14F-4D97-AF65-F5344CB8AC3E}">
        <p14:creationId xmlns:p14="http://schemas.microsoft.com/office/powerpoint/2010/main" val="41910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2412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5989320"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E6EDBF5-7BBA-4A4F-A003-13AF29A456AB}" type="datetimeFigureOut">
              <a:rPr kumimoji="1" lang="ja-JP" altLang="en-US" smtClean="0"/>
              <a:t>2018/9/27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0EF1A30-8FEF-4CF6-BDFC-7D980BCCD1FA}" type="slidenum">
              <a:rPr kumimoji="1" lang="ja-JP" altLang="en-US" smtClean="0"/>
              <a:t>‹#›</a:t>
            </a:fld>
            <a:endParaRPr kumimoji="1" lang="ja-JP" altLang="en-US"/>
          </a:p>
        </p:txBody>
      </p:sp>
    </p:spTree>
    <p:extLst>
      <p:ext uri="{BB962C8B-B14F-4D97-AF65-F5344CB8AC3E}">
        <p14:creationId xmlns:p14="http://schemas.microsoft.com/office/powerpoint/2010/main" val="158302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6EDBF5-7BBA-4A4F-A003-13AF29A456AB}" type="datetimeFigureOut">
              <a:rPr kumimoji="1" lang="ja-JP" altLang="en-US" smtClean="0"/>
              <a:t>2018/9/27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0EF1A30-8FEF-4CF6-BDFC-7D980BCCD1FA}" type="slidenum">
              <a:rPr kumimoji="1" lang="ja-JP" altLang="en-US" smtClean="0"/>
              <a:t>‹#›</a:t>
            </a:fld>
            <a:endParaRPr kumimoji="1" lang="ja-JP" altLang="en-US"/>
          </a:p>
        </p:txBody>
      </p:sp>
    </p:spTree>
    <p:extLst>
      <p:ext uri="{BB962C8B-B14F-4D97-AF65-F5344CB8AC3E}">
        <p14:creationId xmlns:p14="http://schemas.microsoft.com/office/powerpoint/2010/main" val="408113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EDBF5-7BBA-4A4F-A003-13AF29A456AB}" type="datetimeFigureOut">
              <a:rPr kumimoji="1" lang="ja-JP" altLang="en-US" smtClean="0"/>
              <a:t>2018/9/27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0EF1A30-8FEF-4CF6-BDFC-7D980BCCD1FA}" type="slidenum">
              <a:rPr kumimoji="1" lang="ja-JP" altLang="en-US" smtClean="0"/>
              <a:t>‹#›</a:t>
            </a:fld>
            <a:endParaRPr kumimoji="1" lang="ja-JP" altLang="en-US"/>
          </a:p>
        </p:txBody>
      </p:sp>
    </p:spTree>
    <p:extLst>
      <p:ext uri="{BB962C8B-B14F-4D97-AF65-F5344CB8AC3E}">
        <p14:creationId xmlns:p14="http://schemas.microsoft.com/office/powerpoint/2010/main" val="276498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ja-JP" altLang="en-US"/>
              <a:t>マスター タイトルの書式設定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6EDBF5-7BBA-4A4F-A003-13AF29A456AB}" type="datetimeFigureOut">
              <a:rPr kumimoji="1" lang="ja-JP" altLang="en-US" smtClean="0"/>
              <a:t>2018/9/27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EF1A30-8FEF-4CF6-BDFC-7D980BCCD1FA}" type="slidenum">
              <a:rPr kumimoji="1" lang="ja-JP" altLang="en-US" smtClean="0"/>
              <a:t>‹#›</a:t>
            </a:fld>
            <a:endParaRPr kumimoji="1" lang="ja-JP" altLang="en-US"/>
          </a:p>
        </p:txBody>
      </p:sp>
    </p:spTree>
    <p:extLst>
      <p:ext uri="{BB962C8B-B14F-4D97-AF65-F5344CB8AC3E}">
        <p14:creationId xmlns:p14="http://schemas.microsoft.com/office/powerpoint/2010/main" val="428286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6EDBF5-7BBA-4A4F-A003-13AF29A456AB}" type="datetimeFigureOut">
              <a:rPr kumimoji="1" lang="ja-JP" altLang="en-US" smtClean="0"/>
              <a:t>2018/9/27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EF1A30-8FEF-4CF6-BDFC-7D980BCCD1FA}"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71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E6EDBF5-7BBA-4A4F-A003-13AF29A456AB}" type="datetimeFigureOut">
              <a:rPr kumimoji="1" lang="ja-JP" altLang="en-US" smtClean="0"/>
              <a:t>2018/9/27</a:t>
            </a:fld>
            <a:endParaRPr kumimoji="1" lang="ja-JP" alt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EF1A30-8FEF-4CF6-BDFC-7D980BCCD1FA}" type="slidenum">
              <a:rPr kumimoji="1" lang="ja-JP" altLang="en-US" smtClean="0"/>
              <a:t>‹#›</a:t>
            </a:fld>
            <a:endParaRPr kumimoji="1" lang="ja-JP" alt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911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b="1" dirty="0">
                <a:solidFill>
                  <a:schemeClr val="accent1">
                    <a:lumMod val="75000"/>
                  </a:schemeClr>
                </a:solidFill>
              </a:rPr>
              <a:t>秋</a:t>
            </a:r>
            <a:r>
              <a:rPr kumimoji="1" lang="ja-JP" altLang="en-US" sz="4400" dirty="0"/>
              <a:t>の食材を使った</a:t>
            </a:r>
            <a:r>
              <a:rPr kumimoji="1" lang="en-US" altLang="ja-JP" sz="4400" dirty="0"/>
              <a:t/>
            </a:r>
            <a:br>
              <a:rPr kumimoji="1" lang="en-US" altLang="ja-JP" sz="4400" dirty="0"/>
            </a:br>
            <a:r>
              <a:rPr kumimoji="1" lang="ja-JP" altLang="en-US" sz="5400" dirty="0"/>
              <a:t>減塩レシピ</a:t>
            </a:r>
          </a:p>
        </p:txBody>
      </p:sp>
      <p:pic>
        <p:nvPicPr>
          <p:cNvPr id="5" name="図プレースホルダー 4"/>
          <p:cNvPicPr>
            <a:picLocks noGrp="1" noChangeAspect="1"/>
          </p:cNvPicPr>
          <p:nvPr>
            <p:ph type="pic" idx="1"/>
          </p:nvPr>
        </p:nvPicPr>
        <p:blipFill>
          <a:blip r:embed="rId3">
            <a:extLst>
              <a:ext uri="{28A0092B-C50C-407E-A947-70E740481C1C}">
                <a14:useLocalDpi xmlns:a14="http://schemas.microsoft.com/office/drawing/2010/main" val="0"/>
              </a:ext>
            </a:extLst>
          </a:blip>
          <a:srcRect t="21840" b="21840"/>
          <a:stretch>
            <a:fillRect/>
          </a:stretch>
        </p:blipFill>
        <p:spPr>
          <a:xfrm>
            <a:off x="3048" y="0"/>
            <a:ext cx="12188952" cy="4572000"/>
          </a:xfrm>
        </p:spPr>
      </p:pic>
    </p:spTree>
    <p:extLst>
      <p:ext uri="{BB962C8B-B14F-4D97-AF65-F5344CB8AC3E}">
        <p14:creationId xmlns:p14="http://schemas.microsoft.com/office/powerpoint/2010/main" val="413952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b="1" dirty="0">
                <a:solidFill>
                  <a:srgbClr val="C66951"/>
                </a:solidFill>
              </a:rPr>
              <a:t>具</a:t>
            </a:r>
            <a:r>
              <a:rPr lang="ja-JP" altLang="en-US" sz="3600" b="1" dirty="0" err="1">
                <a:solidFill>
                  <a:srgbClr val="C66951"/>
                </a:solidFill>
              </a:rPr>
              <a:t>だくさん</a:t>
            </a:r>
            <a:r>
              <a:rPr lang="en-US" altLang="ja-JP" b="1" dirty="0">
                <a:solidFill>
                  <a:srgbClr val="C66951"/>
                </a:solidFill>
              </a:rPr>
              <a:t/>
            </a:r>
            <a:br>
              <a:rPr lang="en-US" altLang="ja-JP" b="1" dirty="0">
                <a:solidFill>
                  <a:srgbClr val="C66951"/>
                </a:solidFill>
              </a:rPr>
            </a:br>
            <a:r>
              <a:rPr lang="ja-JP" altLang="en-US" b="1" dirty="0">
                <a:solidFill>
                  <a:srgbClr val="C66951"/>
                </a:solidFill>
              </a:rPr>
              <a:t>里芋の味噌汁</a:t>
            </a:r>
            <a:endParaRPr kumimoji="1" lang="ja-JP" altLang="en-US" b="1" dirty="0">
              <a:solidFill>
                <a:srgbClr val="C66951"/>
              </a:solidFill>
            </a:endParaRPr>
          </a:p>
        </p:txBody>
      </p:sp>
      <p:sp>
        <p:nvSpPr>
          <p:cNvPr id="3" name="コンテンツ プレースホルダー 2"/>
          <p:cNvSpPr>
            <a:spLocks noGrp="1"/>
          </p:cNvSpPr>
          <p:nvPr>
            <p:ph idx="1"/>
          </p:nvPr>
        </p:nvSpPr>
        <p:spPr>
          <a:xfrm>
            <a:off x="5817951" y="471509"/>
            <a:ext cx="5678424" cy="3836086"/>
          </a:xfrm>
        </p:spPr>
        <p:txBody>
          <a:bodyPr/>
          <a:lstStyle/>
          <a:p>
            <a:r>
              <a:rPr lang="ja-JP" altLang="en-US" b="1" dirty="0"/>
              <a:t>作り方</a:t>
            </a:r>
            <a:endParaRPr lang="en-US" altLang="ja-JP" b="1" dirty="0"/>
          </a:p>
          <a:p>
            <a:pPr marL="457200" indent="-457200">
              <a:buFont typeface="+mj-lt"/>
              <a:buAutoNum type="arabicPeriod"/>
            </a:pPr>
            <a:r>
              <a:rPr lang="ja-JP" altLang="en-US" sz="2000" dirty="0"/>
              <a:t>里芋の皮をむき、半分に切る。</a:t>
            </a:r>
            <a:endParaRPr lang="en-US" altLang="ja-JP" sz="2000" dirty="0"/>
          </a:p>
          <a:p>
            <a:pPr marL="457200" indent="-457200">
              <a:buFont typeface="+mj-lt"/>
              <a:buAutoNum type="arabicPeriod"/>
            </a:pPr>
            <a:r>
              <a:rPr lang="ja-JP" altLang="en-US" sz="2000" dirty="0"/>
              <a:t>切り干し大根とわかめは戻して洗っておく。</a:t>
            </a:r>
            <a:endParaRPr lang="en-US" altLang="ja-JP" sz="2000" dirty="0"/>
          </a:p>
          <a:p>
            <a:pPr marL="457200" indent="-457200">
              <a:buFont typeface="+mj-lt"/>
              <a:buAutoNum type="arabicPeriod"/>
            </a:pPr>
            <a:r>
              <a:rPr lang="ja-JP" altLang="en-US" sz="2000" dirty="0"/>
              <a:t>油揚げを半分に切り</a:t>
            </a:r>
            <a:r>
              <a:rPr lang="en-US" altLang="ja-JP" sz="2000" dirty="0"/>
              <a:t>5</a:t>
            </a:r>
            <a:r>
              <a:rPr lang="ja-JP" altLang="en-US" sz="2000" dirty="0"/>
              <a:t>㎜幅に切っておく。</a:t>
            </a:r>
            <a:endParaRPr lang="en-US" altLang="ja-JP" sz="2000" dirty="0"/>
          </a:p>
          <a:p>
            <a:pPr marL="457200" indent="-457200">
              <a:buFont typeface="+mj-lt"/>
              <a:buAutoNum type="arabicPeriod"/>
            </a:pPr>
            <a:r>
              <a:rPr lang="ja-JP" altLang="en-US" sz="2000" dirty="0"/>
              <a:t>かつおだしの中に里芋を入れ中火にかける</a:t>
            </a:r>
            <a:endParaRPr lang="en-US" altLang="ja-JP" sz="2000" dirty="0"/>
          </a:p>
          <a:p>
            <a:pPr marL="457200" indent="-457200">
              <a:buFont typeface="+mj-lt"/>
              <a:buAutoNum type="arabicPeriod"/>
            </a:pPr>
            <a:r>
              <a:rPr lang="ja-JP" altLang="en-US" sz="2000" dirty="0"/>
              <a:t>里芋が柔らかくなったら、切り干し大根、油揚げを加えさらに</a:t>
            </a:r>
            <a:r>
              <a:rPr lang="en-US" altLang="ja-JP" sz="2000" dirty="0"/>
              <a:t>2</a:t>
            </a:r>
            <a:r>
              <a:rPr lang="ja-JP" altLang="en-US" sz="2000" dirty="0"/>
              <a:t>分ほど煮る。</a:t>
            </a:r>
            <a:endParaRPr lang="en-US" altLang="ja-JP" sz="2000" dirty="0"/>
          </a:p>
          <a:p>
            <a:pPr marL="457200" indent="-457200">
              <a:buFont typeface="+mj-lt"/>
              <a:buAutoNum type="arabicPeriod"/>
            </a:pPr>
            <a:r>
              <a:rPr lang="ja-JP" altLang="en-US" sz="2000" dirty="0"/>
              <a:t>火を止め味噌を溶き、わかめを入れる。</a:t>
            </a:r>
          </a:p>
          <a:p>
            <a:endParaRPr kumimoji="1" lang="ja-JP" altLang="en-US" dirty="0"/>
          </a:p>
        </p:txBody>
      </p:sp>
      <p:sp>
        <p:nvSpPr>
          <p:cNvPr id="4" name="テキスト プレースホルダー 3"/>
          <p:cNvSpPr>
            <a:spLocks noGrp="1"/>
          </p:cNvSpPr>
          <p:nvPr>
            <p:ph type="body" sz="half" idx="2"/>
          </p:nvPr>
        </p:nvSpPr>
        <p:spPr>
          <a:xfrm>
            <a:off x="1024128" y="2503922"/>
            <a:ext cx="4059538" cy="2885504"/>
          </a:xfrm>
        </p:spPr>
        <p:txBody>
          <a:bodyPr>
            <a:normAutofit/>
          </a:bodyPr>
          <a:lstStyle/>
          <a:p>
            <a:r>
              <a:rPr lang="ja-JP" altLang="en-US" sz="1800" b="1" dirty="0"/>
              <a:t>材料</a:t>
            </a:r>
            <a:r>
              <a:rPr lang="en-US" altLang="ja-JP" sz="1800" b="1" dirty="0"/>
              <a:t>(1</a:t>
            </a:r>
            <a:r>
              <a:rPr lang="ja-JP" altLang="en-US" sz="1800" b="1" dirty="0"/>
              <a:t>人前</a:t>
            </a:r>
            <a:r>
              <a:rPr lang="en-US" altLang="ja-JP" sz="1800" b="1" dirty="0"/>
              <a:t>)</a:t>
            </a:r>
          </a:p>
          <a:p>
            <a:pPr marL="285750" indent="-285750">
              <a:buFont typeface="Wingdings" panose="05000000000000000000" pitchFamily="2" charset="2"/>
              <a:buChar char="p"/>
            </a:pPr>
            <a:r>
              <a:rPr lang="ja-JP" altLang="en-US" sz="1800" dirty="0"/>
              <a:t>里芋　　　　　　　　</a:t>
            </a:r>
            <a:r>
              <a:rPr lang="en-US" altLang="ja-JP" sz="1800" dirty="0"/>
              <a:t>30g</a:t>
            </a:r>
          </a:p>
          <a:p>
            <a:pPr marL="285750" indent="-285750">
              <a:buFont typeface="Wingdings" panose="05000000000000000000" pitchFamily="2" charset="2"/>
              <a:buChar char="p"/>
            </a:pPr>
            <a:r>
              <a:rPr lang="ja-JP" altLang="en-US" sz="1800" dirty="0"/>
              <a:t>かつお昆布だし　　　</a:t>
            </a:r>
            <a:r>
              <a:rPr lang="en-US" altLang="ja-JP" sz="1800" dirty="0"/>
              <a:t>200ml</a:t>
            </a:r>
          </a:p>
          <a:p>
            <a:pPr marL="285750" indent="-285750">
              <a:buFont typeface="Wingdings" panose="05000000000000000000" pitchFamily="2" charset="2"/>
              <a:buChar char="p"/>
            </a:pPr>
            <a:r>
              <a:rPr lang="ja-JP" altLang="en-US" sz="1800" dirty="0"/>
              <a:t>切り干し大根　　　　</a:t>
            </a:r>
            <a:r>
              <a:rPr lang="en-US" altLang="ja-JP" sz="1800" dirty="0"/>
              <a:t>1g</a:t>
            </a:r>
          </a:p>
          <a:p>
            <a:pPr marL="285750" indent="-285750">
              <a:buFont typeface="Wingdings" panose="05000000000000000000" pitchFamily="2" charset="2"/>
              <a:buChar char="p"/>
            </a:pPr>
            <a:r>
              <a:rPr lang="ja-JP" altLang="en-US" sz="1800" dirty="0"/>
              <a:t>油揚げ　　　　　　　</a:t>
            </a:r>
            <a:r>
              <a:rPr lang="en-US" altLang="ja-JP" sz="1800" dirty="0"/>
              <a:t>5g</a:t>
            </a:r>
          </a:p>
          <a:p>
            <a:pPr marL="285750" indent="-285750">
              <a:buFont typeface="Wingdings" panose="05000000000000000000" pitchFamily="2" charset="2"/>
              <a:buChar char="p"/>
            </a:pPr>
            <a:r>
              <a:rPr lang="ja-JP" altLang="en-US" sz="1800" dirty="0"/>
              <a:t>味噌　　　　　　　　</a:t>
            </a:r>
            <a:r>
              <a:rPr lang="en-US" altLang="ja-JP" sz="1800" dirty="0"/>
              <a:t>8g</a:t>
            </a:r>
          </a:p>
          <a:p>
            <a:pPr marL="285750" indent="-285750">
              <a:buFont typeface="Wingdings" panose="05000000000000000000" pitchFamily="2" charset="2"/>
              <a:buChar char="p"/>
            </a:pPr>
            <a:r>
              <a:rPr lang="ja-JP" altLang="en-US" sz="1800" dirty="0"/>
              <a:t>わかめ　　　　　　　</a:t>
            </a:r>
            <a:r>
              <a:rPr lang="en-US" altLang="ja-JP" sz="1800" dirty="0"/>
              <a:t>0.5g</a:t>
            </a:r>
            <a:r>
              <a:rPr lang="ja-JP" altLang="en-US" sz="1800" dirty="0"/>
              <a:t>　</a:t>
            </a:r>
          </a:p>
          <a:p>
            <a:endParaRPr kumimoji="1" lang="ja-JP" altLang="en-US" sz="1800" dirty="0"/>
          </a:p>
        </p:txBody>
      </p:sp>
      <p:graphicFrame>
        <p:nvGraphicFramePr>
          <p:cNvPr id="5" name="コンテンツ プレースホルダー 5"/>
          <p:cNvGraphicFramePr>
            <a:graphicFrameLocks/>
          </p:cNvGraphicFramePr>
          <p:nvPr>
            <p:extLst>
              <p:ext uri="{D42A27DB-BD31-4B8C-83A1-F6EECF244321}">
                <p14:modId xmlns:p14="http://schemas.microsoft.com/office/powerpoint/2010/main" val="372147668"/>
              </p:ext>
            </p:extLst>
          </p:nvPr>
        </p:nvGraphicFramePr>
        <p:xfrm>
          <a:off x="1818879" y="5684479"/>
          <a:ext cx="2238026" cy="675640"/>
        </p:xfrm>
        <a:graphic>
          <a:graphicData uri="http://schemas.openxmlformats.org/drawingml/2006/table">
            <a:tbl>
              <a:tblPr firstRow="1" bandRow="1">
                <a:tableStyleId>{5C22544A-7EE6-4342-B048-85BDC9FD1C3A}</a:tableStyleId>
              </a:tblPr>
              <a:tblGrid>
                <a:gridCol w="1119013">
                  <a:extLst>
                    <a:ext uri="{9D8B030D-6E8A-4147-A177-3AD203B41FA5}">
                      <a16:colId xmlns:a16="http://schemas.microsoft.com/office/drawing/2014/main" val="2037480087"/>
                    </a:ext>
                  </a:extLst>
                </a:gridCol>
                <a:gridCol w="1119013">
                  <a:extLst>
                    <a:ext uri="{9D8B030D-6E8A-4147-A177-3AD203B41FA5}">
                      <a16:colId xmlns:a16="http://schemas.microsoft.com/office/drawing/2014/main" val="974350315"/>
                    </a:ext>
                  </a:extLst>
                </a:gridCol>
              </a:tblGrid>
              <a:tr h="0">
                <a:tc>
                  <a:txBody>
                    <a:bodyPr/>
                    <a:lstStyle/>
                    <a:p>
                      <a:pPr algn="ctr"/>
                      <a:r>
                        <a:rPr kumimoji="1" lang="ja-JP" altLang="en-US" sz="1400" dirty="0"/>
                        <a:t>エネルギー</a:t>
                      </a:r>
                    </a:p>
                  </a:txBody>
                  <a:tcPr/>
                </a:tc>
                <a:tc>
                  <a:txBody>
                    <a:bodyPr/>
                    <a:lstStyle/>
                    <a:p>
                      <a:pPr algn="ctr"/>
                      <a:r>
                        <a:rPr kumimoji="1" lang="ja-JP" altLang="en-US" sz="1400" dirty="0"/>
                        <a:t>食塩相当量</a:t>
                      </a:r>
                    </a:p>
                  </a:txBody>
                  <a:tcPr/>
                </a:tc>
                <a:extLst>
                  <a:ext uri="{0D108BD9-81ED-4DB2-BD59-A6C34878D82A}">
                    <a16:rowId xmlns:a16="http://schemas.microsoft.com/office/drawing/2014/main" val="1297266423"/>
                  </a:ext>
                </a:extLst>
              </a:tr>
              <a:tr h="370840">
                <a:tc>
                  <a:txBody>
                    <a:bodyPr/>
                    <a:lstStyle/>
                    <a:p>
                      <a:pPr algn="ctr"/>
                      <a:r>
                        <a:rPr kumimoji="1" lang="en-US" altLang="ja-JP" dirty="0"/>
                        <a:t>68kcal</a:t>
                      </a:r>
                      <a:endParaRPr kumimoji="1" lang="ja-JP" altLang="en-US" dirty="0"/>
                    </a:p>
                  </a:txBody>
                  <a:tcPr/>
                </a:tc>
                <a:tc>
                  <a:txBody>
                    <a:bodyPr/>
                    <a:lstStyle/>
                    <a:p>
                      <a:pPr algn="ctr"/>
                      <a:r>
                        <a:rPr kumimoji="1" lang="en-US" altLang="ja-JP" dirty="0"/>
                        <a:t>1.2g</a:t>
                      </a:r>
                      <a:endParaRPr kumimoji="1" lang="ja-JP" altLang="en-US" dirty="0"/>
                    </a:p>
                  </a:txBody>
                  <a:tcPr/>
                </a:tc>
                <a:extLst>
                  <a:ext uri="{0D108BD9-81ED-4DB2-BD59-A6C34878D82A}">
                    <a16:rowId xmlns:a16="http://schemas.microsoft.com/office/drawing/2014/main" val="734106211"/>
                  </a:ext>
                </a:extLst>
              </a:tr>
            </a:tbl>
          </a:graphicData>
        </a:graphic>
      </p:graphicFrame>
      <p:pic>
        <p:nvPicPr>
          <p:cNvPr id="6" name="図 5"/>
          <p:cNvPicPr>
            <a:picLocks noChangeAspect="1"/>
          </p:cNvPicPr>
          <p:nvPr/>
        </p:nvPicPr>
        <p:blipFill>
          <a:blip r:embed="rId3"/>
          <a:stretch>
            <a:fillRect/>
          </a:stretch>
        </p:blipFill>
        <p:spPr>
          <a:xfrm>
            <a:off x="6775686" y="4064000"/>
            <a:ext cx="3624251" cy="2540529"/>
          </a:xfrm>
          <a:prstGeom prst="rect">
            <a:avLst/>
          </a:prstGeom>
        </p:spPr>
      </p:pic>
    </p:spTree>
    <p:extLst>
      <p:ext uri="{BB962C8B-B14F-4D97-AF65-F5344CB8AC3E}">
        <p14:creationId xmlns:p14="http://schemas.microsoft.com/office/powerpoint/2010/main" val="258251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b="1" dirty="0">
                <a:solidFill>
                  <a:srgbClr val="C66951"/>
                </a:solidFill>
              </a:rPr>
              <a:t>鮭のバジルチーズ</a:t>
            </a:r>
            <a:r>
              <a:rPr kumimoji="1" lang="en-US" altLang="ja-JP" b="1" dirty="0">
                <a:solidFill>
                  <a:srgbClr val="C66951"/>
                </a:solidFill>
              </a:rPr>
              <a:t/>
            </a:r>
            <a:br>
              <a:rPr kumimoji="1" lang="en-US" altLang="ja-JP" b="1" dirty="0">
                <a:solidFill>
                  <a:srgbClr val="C66951"/>
                </a:solidFill>
              </a:rPr>
            </a:br>
            <a:r>
              <a:rPr lang="ja-JP" altLang="en-US" b="1" dirty="0">
                <a:solidFill>
                  <a:srgbClr val="C66951"/>
                </a:solidFill>
              </a:rPr>
              <a:t>パン粉焼き</a:t>
            </a:r>
            <a:endParaRPr kumimoji="1" lang="ja-JP" altLang="en-US" b="1" dirty="0">
              <a:solidFill>
                <a:srgbClr val="C66951"/>
              </a:solidFill>
            </a:endParaRPr>
          </a:p>
        </p:txBody>
      </p:sp>
      <p:sp>
        <p:nvSpPr>
          <p:cNvPr id="6" name="テキスト プレースホルダー 5"/>
          <p:cNvSpPr>
            <a:spLocks noGrp="1"/>
          </p:cNvSpPr>
          <p:nvPr>
            <p:ph type="body" sz="half" idx="2"/>
          </p:nvPr>
        </p:nvSpPr>
        <p:spPr>
          <a:xfrm>
            <a:off x="620470" y="1939802"/>
            <a:ext cx="4723639" cy="4756140"/>
          </a:xfrm>
        </p:spPr>
        <p:txBody>
          <a:bodyPr>
            <a:noAutofit/>
          </a:bodyPr>
          <a:lstStyle/>
          <a:p>
            <a:r>
              <a:rPr kumimoji="1" lang="ja-JP" altLang="en-US" b="1" dirty="0"/>
              <a:t>材料</a:t>
            </a:r>
            <a:r>
              <a:rPr kumimoji="1" lang="en-US" altLang="ja-JP" b="1" dirty="0"/>
              <a:t>(1</a:t>
            </a:r>
            <a:r>
              <a:rPr lang="ja-JP" altLang="en-US" b="1" dirty="0"/>
              <a:t>人分</a:t>
            </a:r>
            <a:r>
              <a:rPr kumimoji="1" lang="en-US" altLang="ja-JP" b="1" dirty="0"/>
              <a:t>)</a:t>
            </a:r>
          </a:p>
          <a:p>
            <a:pPr marL="285750" indent="-285750">
              <a:buFont typeface="Wingdings" panose="05000000000000000000" pitchFamily="2" charset="2"/>
              <a:buChar char="p"/>
            </a:pPr>
            <a:r>
              <a:rPr lang="ja-JP" altLang="en-US" dirty="0"/>
              <a:t>生鮭　　　　　　　　　　　　　　</a:t>
            </a:r>
            <a:r>
              <a:rPr lang="en-US" altLang="ja-JP" dirty="0"/>
              <a:t>80g</a:t>
            </a:r>
          </a:p>
          <a:p>
            <a:pPr marL="285750" indent="-285750">
              <a:buFont typeface="Wingdings" panose="05000000000000000000" pitchFamily="2" charset="2"/>
              <a:buChar char="p"/>
            </a:pPr>
            <a:r>
              <a:rPr kumimoji="1" lang="ja-JP" altLang="en-US" dirty="0"/>
              <a:t>レモン汁　　　　　　　 　　小さじ</a:t>
            </a:r>
            <a:r>
              <a:rPr kumimoji="1" lang="en-US" altLang="ja-JP" dirty="0"/>
              <a:t>1/2</a:t>
            </a:r>
            <a:r>
              <a:rPr kumimoji="1" lang="ja-JP" altLang="en-US" dirty="0"/>
              <a:t>　　</a:t>
            </a:r>
            <a:endParaRPr kumimoji="1" lang="en-US" altLang="ja-JP" dirty="0"/>
          </a:p>
          <a:p>
            <a:pPr marL="285750" indent="-285750">
              <a:buFont typeface="Wingdings" panose="05000000000000000000" pitchFamily="2" charset="2"/>
              <a:buChar char="p"/>
            </a:pPr>
            <a:r>
              <a:rPr lang="ja-JP" altLang="en-US" dirty="0"/>
              <a:t>塩　　　　　　　　　　　　　　　</a:t>
            </a:r>
            <a:r>
              <a:rPr lang="en-US" altLang="ja-JP" dirty="0"/>
              <a:t>0.6g</a:t>
            </a:r>
          </a:p>
          <a:p>
            <a:pPr marL="285750" indent="-285750">
              <a:buFont typeface="Wingdings" panose="05000000000000000000" pitchFamily="2" charset="2"/>
              <a:buChar char="p"/>
            </a:pPr>
            <a:r>
              <a:rPr kumimoji="1" lang="ja-JP" altLang="en-US" dirty="0"/>
              <a:t>こしょう　　　　　　　　　　　　少々</a:t>
            </a:r>
            <a:endParaRPr kumimoji="1" lang="en-US" altLang="ja-JP" dirty="0"/>
          </a:p>
          <a:p>
            <a:pPr marL="285750" indent="-285750">
              <a:buFont typeface="Wingdings" panose="05000000000000000000" pitchFamily="2" charset="2"/>
              <a:buChar char="p"/>
            </a:pPr>
            <a:r>
              <a:rPr lang="ja-JP" altLang="en-US" dirty="0"/>
              <a:t>カロリーハーフマヨネーズ 　小さじ</a:t>
            </a:r>
            <a:r>
              <a:rPr lang="en-US" altLang="ja-JP" dirty="0"/>
              <a:t>1/2</a:t>
            </a:r>
          </a:p>
          <a:p>
            <a:pPr marL="285750" indent="-285750">
              <a:buFont typeface="Wingdings" panose="05000000000000000000" pitchFamily="2" charset="2"/>
              <a:buChar char="p"/>
            </a:pPr>
            <a:r>
              <a:rPr lang="en-US" altLang="ja-JP" dirty="0"/>
              <a:t> </a:t>
            </a:r>
            <a:r>
              <a:rPr kumimoji="1" lang="ja-JP" altLang="en-US" dirty="0"/>
              <a:t>パン粉　　　　　　　 　大さじ</a:t>
            </a:r>
            <a:r>
              <a:rPr kumimoji="1" lang="en-US" altLang="ja-JP" dirty="0"/>
              <a:t>1</a:t>
            </a:r>
            <a:r>
              <a:rPr kumimoji="1" lang="ja-JP" altLang="en-US" dirty="0"/>
              <a:t>と</a:t>
            </a:r>
            <a:r>
              <a:rPr kumimoji="1" lang="en-US" altLang="ja-JP" dirty="0"/>
              <a:t>1/2</a:t>
            </a:r>
          </a:p>
          <a:p>
            <a:pPr marL="285750" indent="-285750">
              <a:buFont typeface="Wingdings" panose="05000000000000000000" pitchFamily="2" charset="2"/>
              <a:buChar char="p"/>
            </a:pPr>
            <a:r>
              <a:rPr lang="ja-JP" altLang="en-US" dirty="0"/>
              <a:t>　乾燥バジル　　　　   　小さじ</a:t>
            </a:r>
            <a:r>
              <a:rPr lang="en-US" altLang="ja-JP" dirty="0"/>
              <a:t>1</a:t>
            </a:r>
            <a:r>
              <a:rPr lang="ja-JP" altLang="en-US" dirty="0"/>
              <a:t>と</a:t>
            </a:r>
            <a:r>
              <a:rPr lang="en-US" altLang="ja-JP" dirty="0"/>
              <a:t>1/2</a:t>
            </a:r>
          </a:p>
          <a:p>
            <a:pPr marL="285750" indent="-285750">
              <a:buFont typeface="Wingdings" panose="05000000000000000000" pitchFamily="2" charset="2"/>
              <a:buChar char="p"/>
            </a:pPr>
            <a:r>
              <a:rPr kumimoji="1" lang="ja-JP" altLang="en-US" dirty="0"/>
              <a:t>　粉チーズ　　  　　　   　　大さじ</a:t>
            </a:r>
            <a:r>
              <a:rPr kumimoji="1" lang="en-US" altLang="ja-JP" dirty="0"/>
              <a:t>3/4</a:t>
            </a:r>
          </a:p>
          <a:p>
            <a:pPr marL="285750" indent="-285750">
              <a:buFont typeface="Wingdings" panose="05000000000000000000" pitchFamily="2" charset="2"/>
              <a:buChar char="p"/>
            </a:pPr>
            <a:r>
              <a:rPr lang="ja-JP" altLang="en-US" dirty="0"/>
              <a:t>　ガーリックパウダー　   　　　 　</a:t>
            </a:r>
            <a:r>
              <a:rPr lang="en-US" altLang="ja-JP" dirty="0"/>
              <a:t>0.2g</a:t>
            </a:r>
          </a:p>
          <a:p>
            <a:pPr marL="285750" indent="-285750">
              <a:buFont typeface="Wingdings" panose="05000000000000000000" pitchFamily="2" charset="2"/>
              <a:buChar char="p"/>
            </a:pPr>
            <a:r>
              <a:rPr kumimoji="1" lang="ja-JP" altLang="en-US" dirty="0"/>
              <a:t>　オリーブ油　　　　　　　　  小さじ</a:t>
            </a:r>
            <a:r>
              <a:rPr kumimoji="1" lang="en-US" altLang="ja-JP" dirty="0"/>
              <a:t>1</a:t>
            </a:r>
          </a:p>
          <a:p>
            <a:pPr marL="285750" indent="-285750">
              <a:buFont typeface="Wingdings" panose="05000000000000000000" pitchFamily="2" charset="2"/>
              <a:buChar char="p"/>
            </a:pPr>
            <a:r>
              <a:rPr lang="ja-JP" altLang="en-US" dirty="0"/>
              <a:t>リーフレタス　　　　　　 　　　　</a:t>
            </a:r>
            <a:r>
              <a:rPr lang="en-US" altLang="ja-JP" dirty="0"/>
              <a:t>30g</a:t>
            </a:r>
          </a:p>
          <a:p>
            <a:pPr marL="285750" indent="-285750">
              <a:buFont typeface="Wingdings" panose="05000000000000000000" pitchFamily="2" charset="2"/>
              <a:buChar char="p"/>
            </a:pPr>
            <a:r>
              <a:rPr kumimoji="1" lang="ja-JP" altLang="en-US" dirty="0"/>
              <a:t>ミニトマト　　　　　　　 　　　　</a:t>
            </a:r>
            <a:r>
              <a:rPr kumimoji="1" lang="en-US" altLang="ja-JP" dirty="0"/>
              <a:t>20g</a:t>
            </a:r>
            <a:endParaRPr kumimoji="1" lang="ja-JP" altLang="en-US" dirty="0"/>
          </a:p>
        </p:txBody>
      </p:sp>
      <p:sp>
        <p:nvSpPr>
          <p:cNvPr id="9" name="正方形/長方形 8"/>
          <p:cNvSpPr/>
          <p:nvPr/>
        </p:nvSpPr>
        <p:spPr>
          <a:xfrm>
            <a:off x="2044747" y="1257300"/>
            <a:ext cx="6096000" cy="923330"/>
          </a:xfrm>
          <a:prstGeom prst="rect">
            <a:avLst/>
          </a:prstGeom>
        </p:spPr>
        <p:txBody>
          <a:bodyPr>
            <a:spAutoFit/>
          </a:bodyPr>
          <a:lstStyle/>
          <a:p>
            <a:endParaRPr lang="ja-JP" altLang="en-US" dirty="0"/>
          </a:p>
          <a:p>
            <a:endParaRPr lang="en-US" altLang="ja-JP" dirty="0"/>
          </a:p>
          <a:p>
            <a:endParaRPr lang="ja-JP" altLang="en-US" dirty="0"/>
          </a:p>
        </p:txBody>
      </p:sp>
      <p:sp>
        <p:nvSpPr>
          <p:cNvPr id="10" name="正方形/長方形 9"/>
          <p:cNvSpPr/>
          <p:nvPr/>
        </p:nvSpPr>
        <p:spPr>
          <a:xfrm>
            <a:off x="5740570" y="471509"/>
            <a:ext cx="5955154" cy="4809009"/>
          </a:xfrm>
          <a:prstGeom prst="rect">
            <a:avLst/>
          </a:prstGeom>
        </p:spPr>
        <p:txBody>
          <a:bodyPr wrap="square">
            <a:spAutoFit/>
          </a:bodyPr>
          <a:lstStyle/>
          <a:p>
            <a:r>
              <a:rPr lang="ja-JP" altLang="en-US" b="1" dirty="0"/>
              <a:t>作り方</a:t>
            </a:r>
            <a:endParaRPr lang="en-US" altLang="ja-JP" b="1" dirty="0"/>
          </a:p>
          <a:p>
            <a:endParaRPr lang="en-US" altLang="ja-JP" sz="1050" b="1" dirty="0"/>
          </a:p>
          <a:p>
            <a:pPr marL="342900" indent="-342900">
              <a:buClr>
                <a:srgbClr val="C66951"/>
              </a:buClr>
              <a:buFont typeface="+mj-lt"/>
              <a:buAutoNum type="arabicPeriod"/>
            </a:pPr>
            <a:r>
              <a:rPr lang="ja-JP" altLang="en-US" sz="1600" dirty="0"/>
              <a:t>鮭にレモン汁、塩、こしょうを振り、</a:t>
            </a:r>
            <a:r>
              <a:rPr lang="en-US" altLang="ja-JP" sz="1600" dirty="0"/>
              <a:t>10</a:t>
            </a:r>
            <a:r>
              <a:rPr lang="ja-JP" altLang="en-US" sz="1600" dirty="0"/>
              <a:t>分ほど置きます。 </a:t>
            </a:r>
          </a:p>
          <a:p>
            <a:pPr marL="342900" indent="-342900">
              <a:buClr>
                <a:srgbClr val="C66951"/>
              </a:buClr>
              <a:buFont typeface="+mj-lt"/>
              <a:buAutoNum type="arabicPeriod"/>
            </a:pPr>
            <a:endParaRPr lang="en-US" altLang="ja-JP" sz="1600" dirty="0"/>
          </a:p>
          <a:p>
            <a:pPr marL="342900" indent="-342900">
              <a:buClr>
                <a:srgbClr val="C66951"/>
              </a:buClr>
              <a:buFont typeface="+mj-lt"/>
              <a:buAutoNum type="arabicPeriod"/>
            </a:pPr>
            <a:r>
              <a:rPr lang="ja-JP" altLang="en-US" sz="1600" dirty="0"/>
              <a:t>平らな容器（バットなど）にＡの材料を混ぜ合わせます。</a:t>
            </a:r>
          </a:p>
          <a:p>
            <a:pPr marL="342900" indent="-342900">
              <a:buClr>
                <a:srgbClr val="C66951"/>
              </a:buClr>
              <a:buFont typeface="+mj-lt"/>
              <a:buAutoNum type="arabicPeriod"/>
            </a:pPr>
            <a:endParaRPr lang="ja-JP" altLang="en-US" sz="1600" dirty="0"/>
          </a:p>
          <a:p>
            <a:pPr marL="342900" indent="-342900">
              <a:buClr>
                <a:srgbClr val="C66951"/>
              </a:buClr>
              <a:buFont typeface="+mj-lt"/>
              <a:buAutoNum type="arabicPeriod"/>
            </a:pPr>
            <a:r>
              <a:rPr lang="ja-JP" altLang="en-US" sz="1600" dirty="0"/>
              <a:t>鮭の水分をペーパータオルで拭き取り、両面にマヨネーズを塗ります。</a:t>
            </a:r>
          </a:p>
          <a:p>
            <a:pPr marL="342900" indent="-342900">
              <a:buClr>
                <a:srgbClr val="C66951"/>
              </a:buClr>
              <a:buFont typeface="+mj-lt"/>
              <a:buAutoNum type="arabicPeriod"/>
            </a:pPr>
            <a:endParaRPr lang="ja-JP" altLang="en-US" sz="1600" dirty="0"/>
          </a:p>
          <a:p>
            <a:pPr marL="342900" indent="-342900">
              <a:buClr>
                <a:srgbClr val="C66951"/>
              </a:buClr>
              <a:buFont typeface="+mj-lt"/>
              <a:buAutoNum type="arabicPeriod"/>
            </a:pPr>
            <a:r>
              <a:rPr lang="ja-JP" altLang="en-US" sz="1600" dirty="0"/>
              <a:t>２に鮭を入れ、全体にパン粉をつけます。</a:t>
            </a:r>
          </a:p>
          <a:p>
            <a:pPr marL="342900" indent="-342900">
              <a:buClr>
                <a:srgbClr val="C66951"/>
              </a:buClr>
              <a:buFont typeface="+mj-lt"/>
              <a:buAutoNum type="arabicPeriod"/>
            </a:pPr>
            <a:endParaRPr lang="ja-JP" altLang="en-US" sz="1600" dirty="0"/>
          </a:p>
          <a:p>
            <a:pPr marL="342900" indent="-342900">
              <a:buClr>
                <a:srgbClr val="C66951"/>
              </a:buClr>
              <a:buFont typeface="+mj-lt"/>
              <a:buAutoNum type="arabicPeriod"/>
            </a:pPr>
            <a:r>
              <a:rPr lang="ja-JP" altLang="en-US" sz="1600" dirty="0"/>
              <a:t>フライパンにオリーブ油を入れて弱火～中火にかけ、鮭の皮目を下にして焼きます。 </a:t>
            </a:r>
          </a:p>
          <a:p>
            <a:pPr marL="342900" indent="-342900">
              <a:buClr>
                <a:srgbClr val="C66951"/>
              </a:buClr>
              <a:buFont typeface="+mj-lt"/>
              <a:buAutoNum type="arabicPeriod"/>
            </a:pPr>
            <a:endParaRPr lang="en-US" altLang="ja-JP" sz="1600" dirty="0"/>
          </a:p>
          <a:p>
            <a:pPr marL="342900" indent="-342900">
              <a:buClr>
                <a:srgbClr val="C66951"/>
              </a:buClr>
              <a:buFont typeface="+mj-lt"/>
              <a:buAutoNum type="arabicPeriod"/>
            </a:pPr>
            <a:r>
              <a:rPr lang="ja-JP" altLang="en-US" sz="1600" dirty="0"/>
              <a:t>きれいな焼き色が付いたら裏返し、弱火～中火で約５分焼きます。（生焼けが心配な場合は蓋をします。）</a:t>
            </a:r>
          </a:p>
          <a:p>
            <a:pPr marL="342900" indent="-342900">
              <a:buClr>
                <a:srgbClr val="C66951"/>
              </a:buClr>
              <a:buFont typeface="+mj-lt"/>
              <a:buAutoNum type="arabicPeriod"/>
            </a:pPr>
            <a:endParaRPr lang="ja-JP" altLang="en-US" sz="1600" dirty="0"/>
          </a:p>
          <a:p>
            <a:pPr marL="342900" indent="-342900">
              <a:buClr>
                <a:srgbClr val="C66951"/>
              </a:buClr>
              <a:buFont typeface="+mj-lt"/>
              <a:buAutoNum type="arabicPeriod"/>
            </a:pPr>
            <a:r>
              <a:rPr lang="ja-JP" altLang="en-US" sz="1600" dirty="0"/>
              <a:t>器に盛りつけ、食べやすい大きさにちぎったレタスとミニトマトを添えます。</a:t>
            </a:r>
          </a:p>
        </p:txBody>
      </p:sp>
      <p:graphicFrame>
        <p:nvGraphicFramePr>
          <p:cNvPr id="12" name="表 11"/>
          <p:cNvGraphicFramePr>
            <a:graphicFrameLocks noGrp="1"/>
          </p:cNvGraphicFramePr>
          <p:nvPr>
            <p:extLst>
              <p:ext uri="{D42A27DB-BD31-4B8C-83A1-F6EECF244321}">
                <p14:modId xmlns:p14="http://schemas.microsoft.com/office/powerpoint/2010/main" val="3712632081"/>
              </p:ext>
            </p:extLst>
          </p:nvPr>
        </p:nvGraphicFramePr>
        <p:xfrm>
          <a:off x="6042475" y="5458406"/>
          <a:ext cx="2401684" cy="716998"/>
        </p:xfrm>
        <a:graphic>
          <a:graphicData uri="http://schemas.openxmlformats.org/drawingml/2006/table">
            <a:tbl>
              <a:tblPr firstRow="1" bandRow="1">
                <a:tableStyleId>{5C22544A-7EE6-4342-B048-85BDC9FD1C3A}</a:tableStyleId>
              </a:tblPr>
              <a:tblGrid>
                <a:gridCol w="1200842">
                  <a:extLst>
                    <a:ext uri="{9D8B030D-6E8A-4147-A177-3AD203B41FA5}">
                      <a16:colId xmlns:a16="http://schemas.microsoft.com/office/drawing/2014/main" val="1687788244"/>
                    </a:ext>
                  </a:extLst>
                </a:gridCol>
                <a:gridCol w="1200842">
                  <a:extLst>
                    <a:ext uri="{9D8B030D-6E8A-4147-A177-3AD203B41FA5}">
                      <a16:colId xmlns:a16="http://schemas.microsoft.com/office/drawing/2014/main" val="3939078575"/>
                    </a:ext>
                  </a:extLst>
                </a:gridCol>
              </a:tblGrid>
              <a:tr h="358499">
                <a:tc>
                  <a:txBody>
                    <a:bodyPr/>
                    <a:lstStyle/>
                    <a:p>
                      <a:r>
                        <a:rPr kumimoji="1" lang="ja-JP" altLang="en-US" sz="1400" dirty="0"/>
                        <a:t>エネルギー</a:t>
                      </a:r>
                      <a:endParaRPr kumimoji="1" lang="en-US" altLang="ja-JP" sz="1400" dirty="0"/>
                    </a:p>
                  </a:txBody>
                  <a:tcPr/>
                </a:tc>
                <a:tc>
                  <a:txBody>
                    <a:bodyPr/>
                    <a:lstStyle/>
                    <a:p>
                      <a:r>
                        <a:rPr kumimoji="1" lang="ja-JP" altLang="en-US" sz="1400" dirty="0"/>
                        <a:t>食塩相当量</a:t>
                      </a:r>
                    </a:p>
                  </a:txBody>
                  <a:tcPr/>
                </a:tc>
                <a:extLst>
                  <a:ext uri="{0D108BD9-81ED-4DB2-BD59-A6C34878D82A}">
                    <a16:rowId xmlns:a16="http://schemas.microsoft.com/office/drawing/2014/main" val="1710658959"/>
                  </a:ext>
                </a:extLst>
              </a:tr>
              <a:tr h="358499">
                <a:tc>
                  <a:txBody>
                    <a:bodyPr/>
                    <a:lstStyle/>
                    <a:p>
                      <a:pPr algn="ctr"/>
                      <a:r>
                        <a:rPr kumimoji="1" lang="en-US" altLang="ja-JP" sz="1600" dirty="0"/>
                        <a:t>178kcal</a:t>
                      </a:r>
                      <a:endParaRPr kumimoji="1" lang="ja-JP" altLang="en-US" sz="1600" dirty="0"/>
                    </a:p>
                  </a:txBody>
                  <a:tcPr/>
                </a:tc>
                <a:tc>
                  <a:txBody>
                    <a:bodyPr/>
                    <a:lstStyle/>
                    <a:p>
                      <a:pPr algn="ctr"/>
                      <a:r>
                        <a:rPr kumimoji="1" lang="en-US" altLang="ja-JP" sz="1600" dirty="0"/>
                        <a:t>0.9g</a:t>
                      </a:r>
                      <a:endParaRPr kumimoji="1" lang="ja-JP" altLang="en-US" sz="1600" dirty="0"/>
                    </a:p>
                  </a:txBody>
                  <a:tcPr/>
                </a:tc>
                <a:extLst>
                  <a:ext uri="{0D108BD9-81ED-4DB2-BD59-A6C34878D82A}">
                    <a16:rowId xmlns:a16="http://schemas.microsoft.com/office/drawing/2014/main" val="1149532733"/>
                  </a:ext>
                </a:extLst>
              </a:tr>
            </a:tbl>
          </a:graphicData>
        </a:graphic>
      </p:graphicFrame>
      <p:pic>
        <p:nvPicPr>
          <p:cNvPr id="13" name="図 12"/>
          <p:cNvPicPr>
            <a:picLocks noChangeAspect="1"/>
          </p:cNvPicPr>
          <p:nvPr/>
        </p:nvPicPr>
        <p:blipFill rotWithShape="1">
          <a:blip r:embed="rId3"/>
          <a:srcRect l="-677" t="23364" r="677" b="20944"/>
          <a:stretch/>
        </p:blipFill>
        <p:spPr>
          <a:xfrm>
            <a:off x="9077962" y="4958131"/>
            <a:ext cx="2396345" cy="1737811"/>
          </a:xfrm>
          <a:prstGeom prst="rect">
            <a:avLst/>
          </a:prstGeom>
        </p:spPr>
      </p:pic>
      <p:sp>
        <p:nvSpPr>
          <p:cNvPr id="15" name="右大かっこ 14"/>
          <p:cNvSpPr/>
          <p:nvPr/>
        </p:nvSpPr>
        <p:spPr>
          <a:xfrm>
            <a:off x="4758963" y="3825928"/>
            <a:ext cx="106309" cy="1990977"/>
          </a:xfrm>
          <a:prstGeom prst="rightBracket">
            <a:avLst/>
          </a:prstGeom>
          <a:noFill/>
          <a:ln w="28575">
            <a:solidFill>
              <a:srgbClr val="C6695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5029512" y="4550399"/>
            <a:ext cx="478837" cy="379860"/>
          </a:xfrm>
          <a:prstGeom prst="rect">
            <a:avLst/>
          </a:prstGeom>
          <a:noFill/>
        </p:spPr>
        <p:txBody>
          <a:bodyPr wrap="square" rtlCol="0">
            <a:spAutoFit/>
          </a:bodyPr>
          <a:lstStyle/>
          <a:p>
            <a:r>
              <a:rPr kumimoji="1" lang="en-US" altLang="ja-JP" dirty="0">
                <a:solidFill>
                  <a:srgbClr val="C66951"/>
                </a:solidFill>
                <a:latin typeface="+mn-ea"/>
              </a:rPr>
              <a:t>A</a:t>
            </a:r>
            <a:endParaRPr kumimoji="1" lang="ja-JP" altLang="en-US" dirty="0">
              <a:solidFill>
                <a:srgbClr val="C66951"/>
              </a:solidFill>
              <a:latin typeface="+mn-ea"/>
            </a:endParaRPr>
          </a:p>
        </p:txBody>
      </p:sp>
    </p:spTree>
    <p:extLst>
      <p:ext uri="{BB962C8B-B14F-4D97-AF65-F5344CB8AC3E}">
        <p14:creationId xmlns:p14="http://schemas.microsoft.com/office/powerpoint/2010/main" val="113850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solidFill>
                  <a:srgbClr val="C66951"/>
                </a:solidFill>
              </a:rPr>
              <a:t>パンプキンマリネ</a:t>
            </a:r>
            <a:endParaRPr kumimoji="1" lang="ja-JP" altLang="en-US" b="1" dirty="0">
              <a:solidFill>
                <a:srgbClr val="C66951"/>
              </a:solidFill>
            </a:endParaRPr>
          </a:p>
        </p:txBody>
      </p:sp>
      <p:sp>
        <p:nvSpPr>
          <p:cNvPr id="3" name="コンテンツ プレースホルダー 2"/>
          <p:cNvSpPr>
            <a:spLocks noGrp="1"/>
          </p:cNvSpPr>
          <p:nvPr>
            <p:ph idx="1"/>
          </p:nvPr>
        </p:nvSpPr>
        <p:spPr>
          <a:xfrm>
            <a:off x="5715000" y="822960"/>
            <a:ext cx="5678424" cy="3545840"/>
          </a:xfrm>
        </p:spPr>
        <p:txBody>
          <a:bodyPr>
            <a:normAutofit/>
          </a:bodyPr>
          <a:lstStyle/>
          <a:p>
            <a:r>
              <a:rPr kumimoji="1" lang="ja-JP" altLang="en-US" b="1" dirty="0"/>
              <a:t>作り方</a:t>
            </a:r>
            <a:endParaRPr kumimoji="1" lang="en-US" altLang="ja-JP" b="1" dirty="0"/>
          </a:p>
          <a:p>
            <a:pPr marL="457200" indent="-457200">
              <a:buFont typeface="+mj-lt"/>
              <a:buAutoNum type="arabicPeriod"/>
            </a:pPr>
            <a:r>
              <a:rPr lang="ja-JP" altLang="en-US" sz="2000" dirty="0"/>
              <a:t>かぼちゃはくし形、レンコンは半月型にして薄切りにし、しめじは小房に分ける。パセリ、玉ねぎはみじん切りにする。</a:t>
            </a:r>
            <a:endParaRPr lang="en-US" altLang="ja-JP" sz="2000" dirty="0"/>
          </a:p>
          <a:p>
            <a:pPr marL="457200" indent="-457200">
              <a:buFont typeface="+mj-lt"/>
              <a:buAutoNum type="arabicPeriod"/>
            </a:pPr>
            <a:r>
              <a:rPr kumimoji="1" lang="ja-JP" altLang="en-US" sz="2000" dirty="0"/>
              <a:t>フライパンにサラダ油を熱し、かぼちゃ、れんこん、しめじを焼く。</a:t>
            </a:r>
            <a:endParaRPr lang="en-US" altLang="ja-JP" sz="2000" dirty="0"/>
          </a:p>
          <a:p>
            <a:pPr marL="457200" indent="-457200">
              <a:buFont typeface="+mj-lt"/>
              <a:buAutoNum type="arabicPeriod"/>
            </a:pPr>
            <a:r>
              <a:rPr kumimoji="1" lang="ja-JP" altLang="en-US" sz="2000" dirty="0">
                <a:solidFill>
                  <a:srgbClr val="C66951"/>
                </a:solidFill>
              </a:rPr>
              <a:t>２</a:t>
            </a:r>
            <a:r>
              <a:rPr kumimoji="1" lang="en-US" altLang="ja-JP" sz="2000" dirty="0">
                <a:solidFill>
                  <a:srgbClr val="C66951"/>
                </a:solidFill>
              </a:rPr>
              <a:t>.</a:t>
            </a:r>
            <a:r>
              <a:rPr kumimoji="1" lang="ja-JP" altLang="en-US" sz="2000" dirty="0"/>
              <a:t>が熱い間に</a:t>
            </a:r>
            <a:r>
              <a:rPr lang="en-US" altLang="ja-JP" sz="2000" b="1" dirty="0">
                <a:solidFill>
                  <a:srgbClr val="C66951"/>
                </a:solidFill>
                <a:latin typeface="+mn-ea"/>
              </a:rPr>
              <a:t>A</a:t>
            </a:r>
            <a:r>
              <a:rPr kumimoji="1" lang="ja-JP" altLang="en-US" sz="2000" dirty="0"/>
              <a:t>につけ、</a:t>
            </a:r>
            <a:r>
              <a:rPr kumimoji="1" lang="en-US" altLang="ja-JP" sz="2000" dirty="0"/>
              <a:t>10</a:t>
            </a:r>
            <a:r>
              <a:rPr kumimoji="1" lang="ja-JP" altLang="en-US" sz="2000" dirty="0"/>
              <a:t>分くらい置く。</a:t>
            </a:r>
            <a:endParaRPr kumimoji="1" lang="en-US" altLang="ja-JP" sz="2000" dirty="0"/>
          </a:p>
          <a:p>
            <a:pPr marL="457200" indent="-457200">
              <a:buFont typeface="+mj-lt"/>
              <a:buAutoNum type="arabicPeriod"/>
            </a:pPr>
            <a:r>
              <a:rPr lang="ja-JP" altLang="en-US" sz="2000" dirty="0"/>
              <a:t>器に盛り付けたらパセリをちらす。</a:t>
            </a:r>
            <a:r>
              <a:rPr kumimoji="1" lang="ja-JP" altLang="en-US" dirty="0"/>
              <a:t>　　　　　　　　　　　　　　　　　</a:t>
            </a:r>
          </a:p>
        </p:txBody>
      </p:sp>
      <p:sp>
        <p:nvSpPr>
          <p:cNvPr id="4" name="テキスト プレースホルダー 3"/>
          <p:cNvSpPr>
            <a:spLocks noGrp="1"/>
          </p:cNvSpPr>
          <p:nvPr>
            <p:ph type="body" sz="half" idx="2"/>
          </p:nvPr>
        </p:nvSpPr>
        <p:spPr>
          <a:xfrm>
            <a:off x="1024128" y="2028906"/>
            <a:ext cx="4208272" cy="3762294"/>
          </a:xfrm>
        </p:spPr>
        <p:txBody>
          <a:bodyPr>
            <a:normAutofit fontScale="92500" lnSpcReduction="10000"/>
          </a:bodyPr>
          <a:lstStyle/>
          <a:p>
            <a:r>
              <a:rPr kumimoji="1" lang="ja-JP" altLang="en-US" sz="1800" b="1" dirty="0"/>
              <a:t>材料</a:t>
            </a:r>
            <a:r>
              <a:rPr kumimoji="1" lang="en-US" altLang="ja-JP" sz="1800" b="1" dirty="0"/>
              <a:t>(1</a:t>
            </a:r>
            <a:r>
              <a:rPr kumimoji="1" lang="ja-JP" altLang="en-US" sz="1800" b="1" dirty="0"/>
              <a:t>人前</a:t>
            </a:r>
            <a:r>
              <a:rPr kumimoji="1" lang="en-US" altLang="ja-JP" sz="1800" b="1" dirty="0"/>
              <a:t>)</a:t>
            </a:r>
          </a:p>
          <a:p>
            <a:pPr marL="342900" indent="-342900">
              <a:buFont typeface="Wingdings" panose="05000000000000000000" pitchFamily="2" charset="2"/>
              <a:buChar char="p"/>
            </a:pPr>
            <a:r>
              <a:rPr lang="ja-JP" altLang="en-US" sz="1900" dirty="0"/>
              <a:t>かぼちゃ　　　　　　　</a:t>
            </a:r>
            <a:r>
              <a:rPr lang="en-US" altLang="ja-JP" sz="1900" dirty="0"/>
              <a:t>50g</a:t>
            </a:r>
          </a:p>
          <a:p>
            <a:pPr marL="342900" indent="-342900">
              <a:buFont typeface="Wingdings" panose="05000000000000000000" pitchFamily="2" charset="2"/>
              <a:buChar char="p"/>
            </a:pPr>
            <a:r>
              <a:rPr lang="ja-JP" altLang="en-US" sz="1900" dirty="0"/>
              <a:t>れんこん　　　　　　　</a:t>
            </a:r>
            <a:r>
              <a:rPr lang="en-US" altLang="ja-JP" sz="1900" dirty="0"/>
              <a:t>10g</a:t>
            </a:r>
          </a:p>
          <a:p>
            <a:pPr marL="342900" indent="-342900">
              <a:buFont typeface="Wingdings" panose="05000000000000000000" pitchFamily="2" charset="2"/>
              <a:buChar char="p"/>
            </a:pPr>
            <a:r>
              <a:rPr kumimoji="1" lang="ja-JP" altLang="en-US" sz="1900" dirty="0"/>
              <a:t>しめ</a:t>
            </a:r>
            <a:r>
              <a:rPr kumimoji="1" lang="ja-JP" altLang="en-US" sz="1900" dirty="0" err="1"/>
              <a:t>じ</a:t>
            </a:r>
            <a:r>
              <a:rPr kumimoji="1" lang="ja-JP" altLang="en-US" sz="1900" dirty="0"/>
              <a:t>　　　　　　　　</a:t>
            </a:r>
            <a:r>
              <a:rPr lang="en-US" altLang="ja-JP" sz="1900" dirty="0"/>
              <a:t>15</a:t>
            </a:r>
            <a:r>
              <a:rPr kumimoji="1" lang="en-US" altLang="ja-JP" sz="1900" dirty="0"/>
              <a:t>g</a:t>
            </a:r>
          </a:p>
          <a:p>
            <a:pPr marL="342900" indent="-342900">
              <a:buFont typeface="Wingdings" panose="05000000000000000000" pitchFamily="2" charset="2"/>
              <a:buChar char="p"/>
            </a:pPr>
            <a:r>
              <a:rPr lang="ja-JP" altLang="en-US" sz="1900" dirty="0"/>
              <a:t>サラダ油　　　　　　　</a:t>
            </a:r>
            <a:r>
              <a:rPr lang="en-US" altLang="ja-JP" sz="1900" dirty="0"/>
              <a:t>4g</a:t>
            </a:r>
          </a:p>
          <a:p>
            <a:pPr marL="342900" indent="-342900">
              <a:buFont typeface="Wingdings" panose="05000000000000000000" pitchFamily="2" charset="2"/>
              <a:buChar char="p"/>
            </a:pPr>
            <a:r>
              <a:rPr lang="ja-JP" altLang="en-US" sz="1900" dirty="0"/>
              <a:t>パセリ　　　　　　　　少々</a:t>
            </a:r>
            <a:endParaRPr lang="en-US" altLang="ja-JP" sz="1900" dirty="0"/>
          </a:p>
          <a:p>
            <a:pPr marL="342900" indent="-342900">
              <a:buFont typeface="Wingdings" panose="05000000000000000000" pitchFamily="2" charset="2"/>
              <a:buChar char="p"/>
            </a:pPr>
            <a:r>
              <a:rPr lang="ja-JP" altLang="en-US" sz="1900" dirty="0"/>
              <a:t>玉</a:t>
            </a:r>
            <a:r>
              <a:rPr lang="ja-JP" altLang="en-US" sz="1900" dirty="0" err="1"/>
              <a:t>ねぎ</a:t>
            </a:r>
            <a:r>
              <a:rPr lang="ja-JP" altLang="en-US" sz="1900" dirty="0"/>
              <a:t>　　　　　　　　</a:t>
            </a:r>
            <a:r>
              <a:rPr lang="en-US" altLang="ja-JP" sz="1900" dirty="0"/>
              <a:t>5g</a:t>
            </a:r>
          </a:p>
          <a:p>
            <a:pPr marL="342900" indent="-342900">
              <a:buFont typeface="Wingdings" panose="05000000000000000000" pitchFamily="2" charset="2"/>
              <a:buChar char="p"/>
            </a:pPr>
            <a:r>
              <a:rPr lang="ja-JP" altLang="en-US" sz="1900" dirty="0"/>
              <a:t>オレンジジュース　　　</a:t>
            </a:r>
            <a:r>
              <a:rPr lang="en-US" altLang="ja-JP" sz="1900" dirty="0"/>
              <a:t>30ml</a:t>
            </a:r>
          </a:p>
          <a:p>
            <a:pPr marL="342900" indent="-342900">
              <a:buFont typeface="Wingdings" panose="05000000000000000000" pitchFamily="2" charset="2"/>
              <a:buChar char="p"/>
            </a:pPr>
            <a:r>
              <a:rPr lang="ja-JP" altLang="en-US" sz="1900" dirty="0"/>
              <a:t>塩　　　　　　　　　　ひとつまみ</a:t>
            </a:r>
            <a:endParaRPr lang="en-US" altLang="ja-JP" sz="1900" dirty="0"/>
          </a:p>
          <a:p>
            <a:pPr marL="342900" indent="-342900">
              <a:buFont typeface="Wingdings" panose="05000000000000000000" pitchFamily="2" charset="2"/>
              <a:buChar char="p"/>
            </a:pPr>
            <a:r>
              <a:rPr lang="ja-JP" altLang="en-US" sz="1900" dirty="0"/>
              <a:t>こしょう　　　　　　　少々　</a:t>
            </a:r>
            <a:endParaRPr lang="en-US" altLang="ja-JP" sz="1900" dirty="0"/>
          </a:p>
        </p:txBody>
      </p:sp>
      <p:pic>
        <p:nvPicPr>
          <p:cNvPr id="5" name="図 4"/>
          <p:cNvPicPr>
            <a:picLocks noChangeAspect="1"/>
          </p:cNvPicPr>
          <p:nvPr/>
        </p:nvPicPr>
        <p:blipFill>
          <a:blip r:embed="rId3"/>
          <a:stretch>
            <a:fillRect/>
          </a:stretch>
        </p:blipFill>
        <p:spPr>
          <a:xfrm>
            <a:off x="6920292" y="4025899"/>
            <a:ext cx="3766757" cy="2651125"/>
          </a:xfrm>
          <a:prstGeom prst="rect">
            <a:avLst/>
          </a:prstGeom>
        </p:spPr>
      </p:pic>
      <p:graphicFrame>
        <p:nvGraphicFramePr>
          <p:cNvPr id="6" name="コンテンツ プレースホルダー 5"/>
          <p:cNvGraphicFramePr>
            <a:graphicFrameLocks/>
          </p:cNvGraphicFramePr>
          <p:nvPr>
            <p:extLst>
              <p:ext uri="{D42A27DB-BD31-4B8C-83A1-F6EECF244321}">
                <p14:modId xmlns:p14="http://schemas.microsoft.com/office/powerpoint/2010/main" val="1734071598"/>
              </p:ext>
            </p:extLst>
          </p:nvPr>
        </p:nvGraphicFramePr>
        <p:xfrm>
          <a:off x="1907111" y="5791200"/>
          <a:ext cx="2238026" cy="675640"/>
        </p:xfrm>
        <a:graphic>
          <a:graphicData uri="http://schemas.openxmlformats.org/drawingml/2006/table">
            <a:tbl>
              <a:tblPr firstRow="1" bandRow="1">
                <a:tableStyleId>{5C22544A-7EE6-4342-B048-85BDC9FD1C3A}</a:tableStyleId>
              </a:tblPr>
              <a:tblGrid>
                <a:gridCol w="1119013">
                  <a:extLst>
                    <a:ext uri="{9D8B030D-6E8A-4147-A177-3AD203B41FA5}">
                      <a16:colId xmlns:a16="http://schemas.microsoft.com/office/drawing/2014/main" val="2037480087"/>
                    </a:ext>
                  </a:extLst>
                </a:gridCol>
                <a:gridCol w="1119013">
                  <a:extLst>
                    <a:ext uri="{9D8B030D-6E8A-4147-A177-3AD203B41FA5}">
                      <a16:colId xmlns:a16="http://schemas.microsoft.com/office/drawing/2014/main" val="974350315"/>
                    </a:ext>
                  </a:extLst>
                </a:gridCol>
              </a:tblGrid>
              <a:tr h="0">
                <a:tc>
                  <a:txBody>
                    <a:bodyPr/>
                    <a:lstStyle/>
                    <a:p>
                      <a:pPr algn="ctr"/>
                      <a:r>
                        <a:rPr kumimoji="1" lang="ja-JP" altLang="en-US" sz="1400" dirty="0"/>
                        <a:t>エネルギー</a:t>
                      </a:r>
                    </a:p>
                  </a:txBody>
                  <a:tcPr/>
                </a:tc>
                <a:tc>
                  <a:txBody>
                    <a:bodyPr/>
                    <a:lstStyle/>
                    <a:p>
                      <a:pPr algn="ctr"/>
                      <a:r>
                        <a:rPr kumimoji="1" lang="ja-JP" altLang="en-US" sz="1400" dirty="0"/>
                        <a:t>食塩相当量</a:t>
                      </a:r>
                    </a:p>
                  </a:txBody>
                  <a:tcPr/>
                </a:tc>
                <a:extLst>
                  <a:ext uri="{0D108BD9-81ED-4DB2-BD59-A6C34878D82A}">
                    <a16:rowId xmlns:a16="http://schemas.microsoft.com/office/drawing/2014/main" val="1297266423"/>
                  </a:ext>
                </a:extLst>
              </a:tr>
              <a:tr h="370840">
                <a:tc>
                  <a:txBody>
                    <a:bodyPr/>
                    <a:lstStyle/>
                    <a:p>
                      <a:pPr algn="ctr"/>
                      <a:r>
                        <a:rPr kumimoji="1" lang="en-US" altLang="ja-JP" dirty="0"/>
                        <a:t>100kcal</a:t>
                      </a:r>
                      <a:endParaRPr kumimoji="1" lang="ja-JP" altLang="en-US" dirty="0"/>
                    </a:p>
                  </a:txBody>
                  <a:tcPr/>
                </a:tc>
                <a:tc>
                  <a:txBody>
                    <a:bodyPr/>
                    <a:lstStyle/>
                    <a:p>
                      <a:pPr algn="ctr"/>
                      <a:r>
                        <a:rPr kumimoji="1" lang="en-US" altLang="ja-JP" dirty="0"/>
                        <a:t>0.5g</a:t>
                      </a:r>
                      <a:endParaRPr kumimoji="1" lang="ja-JP" altLang="en-US" dirty="0"/>
                    </a:p>
                  </a:txBody>
                  <a:tcPr/>
                </a:tc>
                <a:extLst>
                  <a:ext uri="{0D108BD9-81ED-4DB2-BD59-A6C34878D82A}">
                    <a16:rowId xmlns:a16="http://schemas.microsoft.com/office/drawing/2014/main" val="734106211"/>
                  </a:ext>
                </a:extLst>
              </a:tr>
            </a:tbl>
          </a:graphicData>
        </a:graphic>
      </p:graphicFrame>
      <p:sp>
        <p:nvSpPr>
          <p:cNvPr id="7" name="右大かっこ 6"/>
          <p:cNvSpPr/>
          <p:nvPr/>
        </p:nvSpPr>
        <p:spPr>
          <a:xfrm>
            <a:off x="4518731" y="4254500"/>
            <a:ext cx="713669" cy="1536700"/>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5336413" y="4889796"/>
            <a:ext cx="498348" cy="461665"/>
          </a:xfrm>
          <a:prstGeom prst="rect">
            <a:avLst/>
          </a:prstGeom>
          <a:noFill/>
        </p:spPr>
        <p:txBody>
          <a:bodyPr wrap="square" rtlCol="0">
            <a:spAutoFit/>
          </a:bodyPr>
          <a:lstStyle/>
          <a:p>
            <a:r>
              <a:rPr kumimoji="1" lang="en-US" altLang="ja-JP" sz="2400" b="1" dirty="0">
                <a:solidFill>
                  <a:srgbClr val="C66951"/>
                </a:solidFill>
                <a:latin typeface="+mn-ea"/>
              </a:rPr>
              <a:t>A</a:t>
            </a:r>
            <a:endParaRPr kumimoji="1" lang="ja-JP" altLang="en-US" sz="2400" b="1" dirty="0">
              <a:solidFill>
                <a:srgbClr val="C66951"/>
              </a:solidFill>
              <a:latin typeface="+mn-ea"/>
            </a:endParaRPr>
          </a:p>
        </p:txBody>
      </p:sp>
    </p:spTree>
    <p:extLst>
      <p:ext uri="{BB962C8B-B14F-4D97-AF65-F5344CB8AC3E}">
        <p14:creationId xmlns:p14="http://schemas.microsoft.com/office/powerpoint/2010/main" val="3828495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インテグラル">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873</TotalTime>
  <Words>416</Words>
  <Application>Microsoft Office PowerPoint</Application>
  <PresentationFormat>ワイド画面</PresentationFormat>
  <Paragraphs>87</Paragraphs>
  <Slides>4</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メイリオ</vt:lpstr>
      <vt:lpstr>游ゴシック</vt:lpstr>
      <vt:lpstr>Tw Cen MT</vt:lpstr>
      <vt:lpstr>Tw Cen MT Condensed</vt:lpstr>
      <vt:lpstr>Wingdings</vt:lpstr>
      <vt:lpstr>Wingdings 3</vt:lpstr>
      <vt:lpstr>インテグラル</vt:lpstr>
      <vt:lpstr>秋の食材を使った 減塩レシピ</vt:lpstr>
      <vt:lpstr>具だくさん 里芋の味噌汁</vt:lpstr>
      <vt:lpstr>鮭のバジルチーズ パン粉焼き</vt:lpstr>
      <vt:lpstr>パンプキンマリネ</vt:lpstr>
    </vt:vector>
  </TitlesOfParts>
  <Company>大妻女子大学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大妻女子大学</dc:creator>
  <cp:lastModifiedBy>千葉県</cp:lastModifiedBy>
  <cp:revision>56</cp:revision>
  <cp:lastPrinted>2018-09-20T05:54:26Z</cp:lastPrinted>
  <dcterms:created xsi:type="dcterms:W3CDTF">2018-09-11T02:46:48Z</dcterms:created>
  <dcterms:modified xsi:type="dcterms:W3CDTF">2018-09-27T06:51:32Z</dcterms:modified>
</cp:coreProperties>
</file>